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308" r:id="rId4"/>
    <p:sldId id="330" r:id="rId5"/>
    <p:sldId id="331" r:id="rId6"/>
    <p:sldId id="294" r:id="rId7"/>
    <p:sldId id="328" r:id="rId8"/>
    <p:sldId id="329" r:id="rId9"/>
    <p:sldId id="298" r:id="rId10"/>
    <p:sldId id="336" r:id="rId11"/>
    <p:sldId id="337" r:id="rId12"/>
    <p:sldId id="338" r:id="rId13"/>
    <p:sldId id="319" r:id="rId14"/>
    <p:sldId id="314" r:id="rId15"/>
    <p:sldId id="334" r:id="rId16"/>
    <p:sldId id="335" r:id="rId17"/>
    <p:sldId id="327" r:id="rId18"/>
    <p:sldId id="310" r:id="rId19"/>
  </p:sldIdLst>
  <p:sldSz cx="9144000" cy="6858000" type="screen4x3"/>
  <p:notesSz cx="9144000" cy="6858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1498981" y="2496449"/>
            <a:ext cx="6146037" cy="1273175"/>
          </a:xfrm>
          <a:prstGeom prst="rect">
            <a:avLst/>
          </a:prstGeom>
        </p:spPr>
        <p:txBody>
          <a:bodyPr wrap="square" lIns="0" tIns="0" rIns="0" bIns="0">
            <a:spAutoFit/>
          </a:bodyPr>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FreeSans"/>
                <a:cs typeface="FreeSans"/>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Aroania"/>
                <a:cs typeface="Aroan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FreeSans"/>
                <a:cs typeface="FreeSan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FreeSans"/>
                <a:cs typeface="Free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799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479399" y="206451"/>
            <a:ext cx="8185200" cy="878840"/>
          </a:xfrm>
          <a:prstGeom prst="rect">
            <a:avLst/>
          </a:prstGeom>
        </p:spPr>
        <p:txBody>
          <a:bodyPr wrap="square" lIns="0" tIns="0" rIns="0" bIns="0">
            <a:spAutoFit/>
          </a:bodyPr>
          <a:lstStyle>
            <a:lvl1pPr>
              <a:defRPr sz="2800" b="1" i="0">
                <a:solidFill>
                  <a:schemeClr val="tx1"/>
                </a:solidFill>
                <a:latin typeface="FreeSans"/>
                <a:cs typeface="FreeSans"/>
              </a:defRPr>
            </a:lvl1pPr>
          </a:lstStyle>
          <a:p>
            <a:endParaRPr/>
          </a:p>
        </p:txBody>
      </p:sp>
      <p:sp>
        <p:nvSpPr>
          <p:cNvPr id="3" name="Holder 3"/>
          <p:cNvSpPr>
            <a:spLocks noGrp="1"/>
          </p:cNvSpPr>
          <p:nvPr>
            <p:ph type="body" idx="1"/>
          </p:nvPr>
        </p:nvSpPr>
        <p:spPr>
          <a:xfrm>
            <a:off x="546303" y="3183763"/>
            <a:ext cx="4813300" cy="2586354"/>
          </a:xfrm>
          <a:prstGeom prst="rect">
            <a:avLst/>
          </a:prstGeom>
        </p:spPr>
        <p:txBody>
          <a:bodyPr wrap="square" lIns="0" tIns="0" rIns="0" bIns="0">
            <a:spAutoFit/>
          </a:bodyPr>
          <a:lstStyle>
            <a:lvl1pPr>
              <a:defRPr sz="2400" b="0" i="0">
                <a:solidFill>
                  <a:schemeClr val="tx1"/>
                </a:solidFill>
                <a:latin typeface="Aroania"/>
                <a:cs typeface="Aroani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12/4/2022</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dplatforma.com.ua/article/2486-moblzatsya-medpratsvnikv-2022-chi-vs-mediki-vyskovozobovyazan" TargetMode="External"/><Relationship Id="rId2" Type="http://schemas.openxmlformats.org/officeDocument/2006/relationships/hyperlink" Target="https://medcom.unba.org.ua/committee-activit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advokatpost.com/zakhyst-personalnykh-danykh-u-sferi-okhorony-zdorov-ia-iryna-seniuta-rozpovila-pro-diievi-instrumenty-v-roboti-advokata/" TargetMode="External"/><Relationship Id="rId2" Type="http://schemas.openxmlformats.org/officeDocument/2006/relationships/hyperlink" Target="https://medcom.unba.org.ua/committee-activ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d.expertus.com.ua/recommendations/8735" TargetMode="External"/><Relationship Id="rId2" Type="http://schemas.openxmlformats.org/officeDocument/2006/relationships/hyperlink" Target="https://shop.expertus.com.ua/catalog/okhorona-zdorovya/expertus-medzaklad/" TargetMode="External"/><Relationship Id="rId1" Type="http://schemas.openxmlformats.org/officeDocument/2006/relationships/slideLayout" Target="../slideLayouts/slideLayout2.xml"/><Relationship Id="rId4" Type="http://schemas.openxmlformats.org/officeDocument/2006/relationships/hyperlink" Target="https://med.expertus.com.ua/recommendations/826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nba.org.ua/news/7520-u-naau-obgovorili-tendencii-ta-perspektivi-rozvitku-medichnogo-prava-v-ukraini.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609601" y="2496449"/>
            <a:ext cx="7696200" cy="1921039"/>
          </a:xfrm>
          <a:prstGeom prst="rect">
            <a:avLst/>
          </a:prstGeom>
        </p:spPr>
        <p:txBody>
          <a:bodyPr vert="horz" wrap="square" lIns="0" tIns="12700" rIns="0" bIns="0" rtlCol="0">
            <a:spAutoFit/>
          </a:bodyPr>
          <a:lstStyle/>
          <a:p>
            <a:pPr algn="ctr"/>
            <a:r>
              <a:rPr lang="uk-UA" cap="all" dirty="0">
                <a:solidFill>
                  <a:schemeClr val="tx2"/>
                </a:solidFill>
                <a:latin typeface="+mj-lt"/>
                <a:cs typeface="Times New Roman" pitchFamily="18" charset="0"/>
              </a:rPr>
              <a:t>Звіт про роботу </a:t>
            </a:r>
            <a:br>
              <a:rPr lang="en-US" cap="all" dirty="0">
                <a:solidFill>
                  <a:schemeClr val="tx2"/>
                </a:solidFill>
                <a:latin typeface="+mj-lt"/>
                <a:cs typeface="Times New Roman" pitchFamily="18" charset="0"/>
              </a:rPr>
            </a:br>
            <a:r>
              <a:rPr lang="uk-UA" dirty="0">
                <a:solidFill>
                  <a:schemeClr val="tx2"/>
                </a:solidFill>
                <a:latin typeface="+mj-lt"/>
                <a:cs typeface="Times New Roman" pitchFamily="18" charset="0"/>
              </a:rPr>
              <a:t>Комітету медичного і фармацевтичного права та біоетики НААУ </a:t>
            </a:r>
            <a:br>
              <a:rPr lang="uk-UA" dirty="0">
                <a:solidFill>
                  <a:schemeClr val="tx2"/>
                </a:solidFill>
                <a:latin typeface="+mj-lt"/>
                <a:cs typeface="Times New Roman" pitchFamily="18" charset="0"/>
              </a:rPr>
            </a:br>
            <a:r>
              <a:rPr lang="uk-UA" sz="2800" dirty="0">
                <a:solidFill>
                  <a:schemeClr val="tx2"/>
                </a:solidFill>
                <a:latin typeface="+mj-lt"/>
                <a:cs typeface="Times New Roman" pitchFamily="18" charset="0"/>
              </a:rPr>
              <a:t>жовтень-листопад 2022 р.</a:t>
            </a:r>
            <a:endParaRPr lang="uk-UA" dirty="0">
              <a:solidFill>
                <a:schemeClr val="tx2"/>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D0A395-2767-7D56-B590-EF4312DBC6B0}"/>
              </a:ext>
            </a:extLst>
          </p:cNvPr>
          <p:cNvSpPr>
            <a:spLocks noGrp="1"/>
          </p:cNvSpPr>
          <p:nvPr>
            <p:ph type="title"/>
          </p:nvPr>
        </p:nvSpPr>
        <p:spPr>
          <a:xfrm>
            <a:off x="479400" y="457200"/>
            <a:ext cx="8185200" cy="1723549"/>
          </a:xfrm>
        </p:spPr>
        <p:txBody>
          <a:bodyPr/>
          <a:lstStyle/>
          <a:p>
            <a:pPr algn="ctr"/>
            <a:r>
              <a:rPr lang="uk-UA" sz="2800" b="1" dirty="0">
                <a:solidFill>
                  <a:schemeClr val="tx2"/>
                </a:solidFill>
                <a:effectLst/>
                <a:latin typeface="+mn-lt"/>
                <a:ea typeface="Times New Roman" panose="02020603050405020304" pitchFamily="18" charset="0"/>
                <a:cs typeface="Times New Roman" panose="02020603050405020304" pitchFamily="18" charset="0"/>
              </a:rPr>
              <a:t>Збірник статей наукових читань «Медичне право України: історичні аспекти, новітні тенденції та перспективи розвитку»</a:t>
            </a:r>
            <a:br>
              <a:rPr lang="uk-UA" sz="2800" dirty="0">
                <a:effectLst/>
                <a:latin typeface="+mn-lt"/>
                <a:ea typeface="Calibri" panose="020F0502020204030204" pitchFamily="34" charset="0"/>
                <a:cs typeface="Times New Roman" panose="02020603050405020304" pitchFamily="18" charset="0"/>
              </a:rPr>
            </a:br>
            <a:endParaRPr lang="uk-UA" dirty="0"/>
          </a:p>
        </p:txBody>
      </p:sp>
      <p:sp>
        <p:nvSpPr>
          <p:cNvPr id="3" name="Місце для тексту 2">
            <a:extLst>
              <a:ext uri="{FF2B5EF4-FFF2-40B4-BE49-F238E27FC236}">
                <a16:creationId xmlns:a16="http://schemas.microsoft.com/office/drawing/2014/main" id="{EEEEA31A-2ABB-770C-9348-229EAF39668F}"/>
              </a:ext>
            </a:extLst>
          </p:cNvPr>
          <p:cNvSpPr>
            <a:spLocks noGrp="1"/>
          </p:cNvSpPr>
          <p:nvPr>
            <p:ph type="body" idx="1"/>
          </p:nvPr>
        </p:nvSpPr>
        <p:spPr>
          <a:xfrm>
            <a:off x="546302" y="1828800"/>
            <a:ext cx="6692697" cy="4267200"/>
          </a:xfrm>
        </p:spPr>
        <p:txBody>
          <a:bodyPr/>
          <a:lstStyle/>
          <a:p>
            <a:endParaRPr lang="uk-UA" dirty="0"/>
          </a:p>
        </p:txBody>
      </p:sp>
      <p:pic>
        <p:nvPicPr>
          <p:cNvPr id="4" name="Рисунок 3">
            <a:extLst>
              <a:ext uri="{FF2B5EF4-FFF2-40B4-BE49-F238E27FC236}">
                <a16:creationId xmlns:a16="http://schemas.microsoft.com/office/drawing/2014/main" id="{CBFFF019-233B-03FF-A239-802C95FC4D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1853153"/>
            <a:ext cx="3036339" cy="4291490"/>
          </a:xfrm>
          <a:prstGeom prst="rect">
            <a:avLst/>
          </a:prstGeom>
        </p:spPr>
      </p:pic>
    </p:spTree>
    <p:extLst>
      <p:ext uri="{BB962C8B-B14F-4D97-AF65-F5344CB8AC3E}">
        <p14:creationId xmlns:p14="http://schemas.microsoft.com/office/powerpoint/2010/main" val="3178923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19200"/>
            <a:ext cx="8185200" cy="878840"/>
          </a:xfrm>
        </p:spPr>
        <p:txBody>
          <a:bodyPr>
            <a:noAutofit/>
          </a:bodyPr>
          <a:lstStyle/>
          <a:p>
            <a:pPr algn="ctr"/>
            <a:r>
              <a:rPr lang="uk-UA" sz="2800" b="1" dirty="0">
                <a:solidFill>
                  <a:schemeClr val="tx2"/>
                </a:solidFill>
                <a:latin typeface="+mj-lt"/>
              </a:rPr>
              <a:t>ІІ. Діяльність Комітету відповідно до затвердженого плану</a:t>
            </a:r>
            <a:endParaRPr lang="uk-UA" b="1" dirty="0">
              <a:solidFill>
                <a:schemeClr val="tx2"/>
              </a:solidFill>
              <a:latin typeface="+mj-lt"/>
            </a:endParaRPr>
          </a:p>
        </p:txBody>
      </p:sp>
      <p:sp>
        <p:nvSpPr>
          <p:cNvPr id="3" name="Содержимое 2"/>
          <p:cNvSpPr>
            <a:spLocks noGrp="1"/>
          </p:cNvSpPr>
          <p:nvPr>
            <p:ph type="body" idx="1"/>
          </p:nvPr>
        </p:nvSpPr>
        <p:spPr>
          <a:xfrm>
            <a:off x="334348" y="2072101"/>
            <a:ext cx="8475306" cy="4191000"/>
          </a:xfrm>
          <a:prstGeom prst="rect">
            <a:avLst/>
          </a:prstGeom>
        </p:spPr>
        <p:txBody>
          <a:bodyPr>
            <a:noAutofit/>
          </a:bodyPr>
          <a:lstStyle/>
          <a:p>
            <a:pPr algn="ctr">
              <a:lnSpc>
                <a:spcPct val="106000"/>
              </a:lnSpc>
              <a:spcAft>
                <a:spcPts val="800"/>
              </a:spcAft>
            </a:pPr>
            <a:r>
              <a:rPr lang="uk-UA" b="1" dirty="0">
                <a:effectLst/>
                <a:latin typeface="+mn-lt"/>
                <a:ea typeface="Times New Roman" panose="02020603050405020304" pitchFamily="18" charset="0"/>
                <a:cs typeface="Times New Roman" panose="02020603050405020304" pitchFamily="18" charset="0"/>
              </a:rPr>
              <a:t>Співпраця з ВША НААУ</a:t>
            </a:r>
            <a:endParaRPr lang="uk-UA" dirty="0">
              <a:effectLst/>
              <a:latin typeface="+mn-lt"/>
              <a:ea typeface="Calibri" panose="020F0502020204030204" pitchFamily="34" charset="0"/>
              <a:cs typeface="Times New Roman" panose="02020603050405020304" pitchFamily="18" charset="0"/>
            </a:endParaRPr>
          </a:p>
          <a:p>
            <a:pPr marL="342900" indent="-342900">
              <a:lnSpc>
                <a:spcPct val="106000"/>
              </a:lnSpc>
              <a:spcAft>
                <a:spcPts val="800"/>
              </a:spcAft>
              <a:buFont typeface="Arial" panose="020B0604020202020204" pitchFamily="34" charset="0"/>
              <a:buChar char="•"/>
            </a:pPr>
            <a:r>
              <a:rPr lang="uk-UA" sz="2000" b="1" dirty="0">
                <a:effectLst/>
                <a:latin typeface="+mn-lt"/>
                <a:ea typeface="Times New Roman" panose="02020603050405020304" pitchFamily="18" charset="0"/>
                <a:cs typeface="Times New Roman" panose="02020603050405020304" pitchFamily="18" charset="0"/>
              </a:rPr>
              <a:t> </a:t>
            </a:r>
            <a:r>
              <a:rPr lang="uk-UA" sz="2000" dirty="0">
                <a:effectLst/>
                <a:latin typeface="+mn-lt"/>
                <a:ea typeface="Times New Roman" panose="02020603050405020304" pitchFamily="18" charset="0"/>
                <a:cs typeface="Times New Roman" panose="02020603050405020304" pitchFamily="18" charset="0"/>
              </a:rPr>
              <a:t>25.10.2022</a:t>
            </a:r>
            <a:r>
              <a:rPr lang="uk-UA" sz="2000" b="1" dirty="0">
                <a:effectLst/>
                <a:latin typeface="+mn-lt"/>
                <a:ea typeface="Times New Roman" panose="02020603050405020304" pitchFamily="18" charset="0"/>
                <a:cs typeface="Times New Roman" panose="02020603050405020304" pitchFamily="18" charset="0"/>
              </a:rPr>
              <a:t> Вікторія Валах </a:t>
            </a:r>
            <a:r>
              <a:rPr lang="ru-RU" sz="2000" b="0" i="0" dirty="0">
                <a:solidFill>
                  <a:srgbClr val="000000"/>
                </a:solidFill>
                <a:effectLst/>
                <a:latin typeface="+mn-lt"/>
              </a:rPr>
              <a:t>провела </a:t>
            </a:r>
            <a:r>
              <a:rPr lang="ru-RU" sz="2000" b="0" i="0" dirty="0" err="1">
                <a:solidFill>
                  <a:srgbClr val="000000"/>
                </a:solidFill>
                <a:effectLst/>
                <a:latin typeface="+mn-lt"/>
              </a:rPr>
              <a:t>вебінар</a:t>
            </a:r>
            <a:r>
              <a:rPr lang="ru-RU" sz="2000" b="0" i="0" dirty="0">
                <a:solidFill>
                  <a:srgbClr val="000000"/>
                </a:solidFill>
                <a:effectLst/>
                <a:latin typeface="+mn-lt"/>
              </a:rPr>
              <a:t> на </a:t>
            </a:r>
            <a:r>
              <a:rPr lang="ru-RU" sz="2000" b="0" i="0" dirty="0" err="1">
                <a:solidFill>
                  <a:srgbClr val="000000"/>
                </a:solidFill>
                <a:effectLst/>
                <a:latin typeface="+mn-lt"/>
              </a:rPr>
              <a:t>базі</a:t>
            </a:r>
            <a:r>
              <a:rPr lang="ru-RU" sz="2000" b="0" i="0" dirty="0">
                <a:solidFill>
                  <a:srgbClr val="000000"/>
                </a:solidFill>
                <a:effectLst/>
                <a:latin typeface="+mn-lt"/>
              </a:rPr>
              <a:t> ВША на тему «</a:t>
            </a:r>
            <a:r>
              <a:rPr lang="ru-RU" sz="2000" b="0" i="0" dirty="0" err="1">
                <a:solidFill>
                  <a:srgbClr val="000000"/>
                </a:solidFill>
                <a:effectLst/>
                <a:latin typeface="+mn-lt"/>
              </a:rPr>
              <a:t>Дитина</a:t>
            </a:r>
            <a:r>
              <a:rPr lang="ru-RU" sz="2000" b="0" i="0" dirty="0">
                <a:solidFill>
                  <a:srgbClr val="000000"/>
                </a:solidFill>
                <a:effectLst/>
                <a:latin typeface="+mn-lt"/>
              </a:rPr>
              <a:t> у </a:t>
            </a:r>
            <a:r>
              <a:rPr lang="ru-RU" sz="2000" b="0" i="0" dirty="0" err="1">
                <a:solidFill>
                  <a:srgbClr val="000000"/>
                </a:solidFill>
                <a:effectLst/>
                <a:latin typeface="+mn-lt"/>
              </a:rPr>
              <a:t>медичних</a:t>
            </a:r>
            <a:r>
              <a:rPr lang="ru-RU" sz="2000" b="0" i="0" dirty="0">
                <a:solidFill>
                  <a:srgbClr val="000000"/>
                </a:solidFill>
                <a:effectLst/>
                <a:latin typeface="+mn-lt"/>
              </a:rPr>
              <a:t> </a:t>
            </a:r>
            <a:r>
              <a:rPr lang="ru-RU" sz="2000" b="0" i="0" dirty="0" err="1">
                <a:solidFill>
                  <a:srgbClr val="000000"/>
                </a:solidFill>
                <a:effectLst/>
                <a:latin typeface="+mn-lt"/>
              </a:rPr>
              <a:t>правовідносинах</a:t>
            </a:r>
            <a:r>
              <a:rPr lang="ru-RU" sz="2000" dirty="0">
                <a:solidFill>
                  <a:srgbClr val="000000"/>
                </a:solidFill>
                <a:latin typeface="+mn-lt"/>
              </a:rPr>
              <a:t>».</a:t>
            </a:r>
          </a:p>
          <a:p>
            <a:pPr>
              <a:lnSpc>
                <a:spcPct val="106000"/>
              </a:lnSpc>
              <a:spcAft>
                <a:spcPts val="800"/>
              </a:spcAft>
            </a:pPr>
            <a:endParaRPr lang="ru-RU" sz="2000" b="0" i="0" dirty="0">
              <a:solidFill>
                <a:srgbClr val="000000"/>
              </a:solidFill>
              <a:effectLst/>
              <a:latin typeface="+mn-lt"/>
            </a:endParaRPr>
          </a:p>
          <a:p>
            <a:pPr marL="342900" indent="-342900">
              <a:lnSpc>
                <a:spcPct val="106000"/>
              </a:lnSpc>
              <a:spcAft>
                <a:spcPts val="800"/>
              </a:spcAft>
              <a:buFont typeface="Arial" panose="020B0604020202020204" pitchFamily="34" charset="0"/>
              <a:buChar char="•"/>
            </a:pPr>
            <a:r>
              <a:rPr lang="ru-RU" sz="2000" dirty="0">
                <a:solidFill>
                  <a:srgbClr val="000000"/>
                </a:solidFill>
                <a:latin typeface="+mn-lt"/>
                <a:ea typeface="Calibri" panose="020F0502020204030204" pitchFamily="34" charset="0"/>
                <a:cs typeface="Times New Roman" panose="02020603050405020304" pitchFamily="18" charset="0"/>
              </a:rPr>
              <a:t>29.11.2022 </a:t>
            </a:r>
            <a:r>
              <a:rPr lang="ru-RU" sz="2000" b="1" dirty="0">
                <a:solidFill>
                  <a:srgbClr val="000000"/>
                </a:solidFill>
                <a:latin typeface="+mn-lt"/>
                <a:ea typeface="Calibri" panose="020F0502020204030204" pitchFamily="34" charset="0"/>
                <a:cs typeface="Times New Roman" panose="02020603050405020304" pitchFamily="18" charset="0"/>
              </a:rPr>
              <a:t>Оксана </a:t>
            </a:r>
            <a:r>
              <a:rPr lang="ru-RU" sz="2000" b="1" dirty="0" err="1">
                <a:solidFill>
                  <a:srgbClr val="000000"/>
                </a:solidFill>
                <a:latin typeface="+mn-lt"/>
                <a:ea typeface="Calibri" panose="020F0502020204030204" pitchFamily="34" charset="0"/>
                <a:cs typeface="Times New Roman" panose="02020603050405020304" pitchFamily="18" charset="0"/>
              </a:rPr>
              <a:t>Міськів</a:t>
            </a:r>
            <a:r>
              <a:rPr lang="ru-RU" sz="2000" b="1" dirty="0">
                <a:solidFill>
                  <a:srgbClr val="000000"/>
                </a:solidFill>
                <a:latin typeface="+mn-lt"/>
                <a:ea typeface="Calibri" panose="020F0502020204030204" pitchFamily="34" charset="0"/>
                <a:cs typeface="Times New Roman" panose="02020603050405020304" pitchFamily="18" charset="0"/>
              </a:rPr>
              <a:t> </a:t>
            </a:r>
            <a:r>
              <a:rPr lang="ru-RU" sz="2000" dirty="0">
                <a:solidFill>
                  <a:srgbClr val="000000"/>
                </a:solidFill>
                <a:latin typeface="+mn-lt"/>
                <a:ea typeface="Calibri" panose="020F0502020204030204" pitchFamily="34" charset="0"/>
                <a:cs typeface="Times New Roman" panose="02020603050405020304" pitchFamily="18" charset="0"/>
              </a:rPr>
              <a:t>провела </a:t>
            </a:r>
            <a:r>
              <a:rPr lang="ru-RU" sz="2000" dirty="0" err="1">
                <a:solidFill>
                  <a:srgbClr val="000000"/>
                </a:solidFill>
                <a:latin typeface="+mn-lt"/>
                <a:ea typeface="Calibri" panose="020F0502020204030204" pitchFamily="34" charset="0"/>
                <a:cs typeface="Times New Roman" panose="02020603050405020304" pitchFamily="18" charset="0"/>
              </a:rPr>
              <a:t>вебінар</a:t>
            </a:r>
            <a:r>
              <a:rPr lang="ru-RU" sz="2000" dirty="0">
                <a:solidFill>
                  <a:srgbClr val="000000"/>
                </a:solidFill>
                <a:latin typeface="+mn-lt"/>
                <a:ea typeface="Calibri" panose="020F0502020204030204" pitchFamily="34" charset="0"/>
                <a:cs typeface="Times New Roman" panose="02020603050405020304" pitchFamily="18" charset="0"/>
              </a:rPr>
              <a:t> на </a:t>
            </a:r>
            <a:r>
              <a:rPr lang="ru-RU" sz="2000" dirty="0" err="1">
                <a:solidFill>
                  <a:srgbClr val="000000"/>
                </a:solidFill>
                <a:latin typeface="+mn-lt"/>
                <a:ea typeface="Calibri" panose="020F0502020204030204" pitchFamily="34" charset="0"/>
                <a:cs typeface="Times New Roman" panose="02020603050405020304" pitchFamily="18" charset="0"/>
              </a:rPr>
              <a:t>базі</a:t>
            </a:r>
            <a:r>
              <a:rPr lang="ru-RU" sz="2000" dirty="0">
                <a:solidFill>
                  <a:srgbClr val="000000"/>
                </a:solidFill>
                <a:latin typeface="+mn-lt"/>
                <a:ea typeface="Calibri" panose="020F0502020204030204" pitchFamily="34" charset="0"/>
                <a:cs typeface="Times New Roman" panose="02020603050405020304" pitchFamily="18" charset="0"/>
              </a:rPr>
              <a:t> ВША на тему «</a:t>
            </a:r>
            <a:r>
              <a:rPr lang="ru-RU" sz="2000" dirty="0" err="1">
                <a:solidFill>
                  <a:srgbClr val="000000"/>
                </a:solidFill>
                <a:latin typeface="+mn-lt"/>
                <a:ea typeface="Calibri" panose="020F0502020204030204" pitchFamily="34" charset="0"/>
                <a:cs typeface="Times New Roman" panose="02020603050405020304" pitchFamily="18" charset="0"/>
              </a:rPr>
              <a:t>Правове</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регулювання</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діяльності</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Практичні</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аспекти</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надання</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правової</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допомоги</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військовослужбовцям</a:t>
            </a:r>
            <a:r>
              <a:rPr lang="ru-RU" sz="2000" dirty="0">
                <a:solidFill>
                  <a:srgbClr val="000000"/>
                </a:solidFill>
                <a:latin typeface="+mn-lt"/>
                <a:ea typeface="Calibri" panose="020F0502020204030204" pitchFamily="34" charset="0"/>
                <a:cs typeface="Times New Roman" panose="02020603050405020304" pitchFamily="18" charset="0"/>
              </a:rPr>
              <a:t>. </a:t>
            </a:r>
            <a:r>
              <a:rPr lang="ru-RU" sz="2000" dirty="0" err="1">
                <a:solidFill>
                  <a:srgbClr val="000000"/>
                </a:solidFill>
                <a:latin typeface="+mn-lt"/>
                <a:ea typeface="Calibri" panose="020F0502020204030204" pitchFamily="34" charset="0"/>
                <a:cs typeface="Times New Roman" panose="02020603050405020304" pitchFamily="18" charset="0"/>
              </a:rPr>
              <a:t>Судова</a:t>
            </a:r>
            <a:r>
              <a:rPr lang="ru-RU" sz="2000" dirty="0">
                <a:solidFill>
                  <a:srgbClr val="000000"/>
                </a:solidFill>
                <a:latin typeface="+mn-lt"/>
                <a:ea typeface="Calibri" panose="020F0502020204030204" pitchFamily="34" charset="0"/>
                <a:cs typeface="Times New Roman" panose="02020603050405020304" pitchFamily="18" charset="0"/>
              </a:rPr>
              <a:t> практика».</a:t>
            </a:r>
            <a:endParaRPr lang="uk-UA" sz="2000" dirty="0">
              <a:effectLst/>
              <a:latin typeface="+mn-lt"/>
              <a:ea typeface="Calibri" panose="020F0502020204030204" pitchFamily="34" charset="0"/>
              <a:cs typeface="Times New Roman" panose="02020603050405020304" pitchFamily="18" charset="0"/>
            </a:endParaRPr>
          </a:p>
        </p:txBody>
      </p:sp>
      <p:sp>
        <p:nvSpPr>
          <p:cNvPr id="11265" name="Rectangle 1"/>
          <p:cNvSpPr>
            <a:spLocks noChangeArrowheads="1"/>
          </p:cNvSpPr>
          <p:nvPr/>
        </p:nvSpPr>
        <p:spPr bwMode="auto">
          <a:xfrm>
            <a:off x="427653" y="3921540"/>
            <a:ext cx="8382000" cy="4921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spcAft>
                <a:spcPts val="800"/>
              </a:spcAft>
            </a:pPr>
            <a:endParaRPr lang="uk-UA"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5115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19200"/>
            <a:ext cx="8185200" cy="878840"/>
          </a:xfrm>
        </p:spPr>
        <p:txBody>
          <a:bodyPr>
            <a:noAutofit/>
          </a:bodyPr>
          <a:lstStyle/>
          <a:p>
            <a:pPr algn="ctr"/>
            <a:r>
              <a:rPr lang="uk-UA" sz="2800" b="1" dirty="0">
                <a:solidFill>
                  <a:schemeClr val="tx2"/>
                </a:solidFill>
                <a:latin typeface="+mj-lt"/>
              </a:rPr>
              <a:t>ІІ. Діяльність Комітету відповідно до затвердженого плану</a:t>
            </a:r>
            <a:endParaRPr lang="uk-UA" b="1" dirty="0">
              <a:solidFill>
                <a:schemeClr val="tx2"/>
              </a:solidFill>
              <a:latin typeface="+mj-lt"/>
            </a:endParaRPr>
          </a:p>
        </p:txBody>
      </p:sp>
      <p:sp>
        <p:nvSpPr>
          <p:cNvPr id="3" name="Содержимое 2"/>
          <p:cNvSpPr>
            <a:spLocks noGrp="1"/>
          </p:cNvSpPr>
          <p:nvPr>
            <p:ph type="body" idx="1"/>
          </p:nvPr>
        </p:nvSpPr>
        <p:spPr>
          <a:xfrm>
            <a:off x="334348" y="2072101"/>
            <a:ext cx="8475306" cy="4191000"/>
          </a:xfrm>
          <a:prstGeom prst="rect">
            <a:avLst/>
          </a:prstGeom>
        </p:spPr>
        <p:txBody>
          <a:bodyPr>
            <a:noAutofit/>
          </a:bodyPr>
          <a:lstStyle/>
          <a:p>
            <a:pPr algn="ctr">
              <a:lnSpc>
                <a:spcPct val="106000"/>
              </a:lnSpc>
              <a:spcAft>
                <a:spcPts val="800"/>
              </a:spcAft>
            </a:pPr>
            <a:r>
              <a:rPr lang="uk-UA" b="1" dirty="0">
                <a:effectLst/>
                <a:latin typeface="+mn-lt"/>
                <a:ea typeface="Times New Roman" panose="02020603050405020304" pitchFamily="18" charset="0"/>
                <a:cs typeface="Times New Roman" panose="02020603050405020304" pitchFamily="18" charset="0"/>
              </a:rPr>
              <a:t>Співпраця з ВША НААУ</a:t>
            </a:r>
            <a:endParaRPr lang="uk-UA" dirty="0">
              <a:effectLst/>
              <a:latin typeface="+mn-lt"/>
              <a:ea typeface="Calibri" panose="020F0502020204030204" pitchFamily="34" charset="0"/>
              <a:cs typeface="Times New Roman" panose="02020603050405020304" pitchFamily="18" charset="0"/>
            </a:endParaRPr>
          </a:p>
          <a:p>
            <a:pPr marL="342900" indent="-342900" algn="just">
              <a:lnSpc>
                <a:spcPct val="106000"/>
              </a:lnSpc>
              <a:spcAft>
                <a:spcPts val="800"/>
              </a:spcAft>
              <a:buFont typeface="Arial" panose="020B0604020202020204" pitchFamily="34" charset="0"/>
              <a:buChar char="•"/>
            </a:pPr>
            <a:r>
              <a:rPr lang="uk-UA" sz="2000" b="1" dirty="0">
                <a:effectLst/>
                <a:latin typeface="+mn-lt"/>
                <a:ea typeface="Times New Roman" panose="02020603050405020304" pitchFamily="18" charset="0"/>
                <a:cs typeface="Times New Roman" panose="02020603050405020304" pitchFamily="18" charset="0"/>
              </a:rPr>
              <a:t> </a:t>
            </a:r>
            <a:r>
              <a:rPr lang="uk-UA" sz="2000" dirty="0">
                <a:latin typeface="+mn-lt"/>
                <a:ea typeface="Calibri" panose="020F0502020204030204" pitchFamily="34" charset="0"/>
                <a:cs typeface="Times New Roman" panose="02020603050405020304" pitchFamily="18" charset="0"/>
              </a:rPr>
              <a:t>30</a:t>
            </a:r>
            <a:r>
              <a:rPr lang="uk-UA" sz="2000" dirty="0">
                <a:effectLst/>
                <a:latin typeface="+mn-lt"/>
                <a:ea typeface="Calibri" panose="020F0502020204030204" pitchFamily="34" charset="0"/>
                <a:cs typeface="Times New Roman" panose="02020603050405020304" pitchFamily="18" charset="0"/>
              </a:rPr>
              <a:t> листопада 2022 р. завершився черговий курс Ради Європи </a:t>
            </a:r>
            <a:r>
              <a:rPr lang="en-US" sz="2000" dirty="0">
                <a:effectLst/>
                <a:latin typeface="+mn-lt"/>
                <a:ea typeface="Calibri" panose="020F0502020204030204" pitchFamily="34" charset="0"/>
                <a:cs typeface="Times New Roman" panose="02020603050405020304" pitchFamily="18" charset="0"/>
              </a:rPr>
              <a:t>HELP</a:t>
            </a:r>
            <a:r>
              <a:rPr lang="uk-UA" sz="2000" dirty="0">
                <a:effectLst/>
                <a:latin typeface="+mn-lt"/>
                <a:ea typeface="Calibri" panose="020F0502020204030204" pitchFamily="34" charset="0"/>
                <a:cs typeface="Times New Roman" panose="02020603050405020304" pitchFamily="18" charset="0"/>
              </a:rPr>
              <a:t> «Основні принципи захисту прав людини у сфері біомедицини» для адвокатів. Навчальна програма складалася з міжнародної частини, яка містить міжнародні стандарти, практику ЄСПЛ, та національної частини, яка наповнена вітчизняною судовою практикою, покликаннями на літературні джерела та нормативну базу. </a:t>
            </a:r>
          </a:p>
          <a:p>
            <a:pPr marL="342900" indent="-342900" algn="just">
              <a:lnSpc>
                <a:spcPct val="106000"/>
              </a:lnSpc>
              <a:spcAft>
                <a:spcPts val="800"/>
              </a:spcAft>
              <a:buFont typeface="Arial" panose="020B0604020202020204" pitchFamily="34" charset="0"/>
              <a:buChar char="•"/>
            </a:pPr>
            <a:r>
              <a:rPr lang="uk-UA" sz="2000" dirty="0">
                <a:effectLst/>
                <a:latin typeface="+mn-lt"/>
                <a:ea typeface="Calibri" panose="020F0502020204030204" pitchFamily="34" charset="0"/>
                <a:cs typeface="Times New Roman" panose="02020603050405020304" pitchFamily="18" charset="0"/>
              </a:rPr>
              <a:t> Тренерами курсу були члени Комітету: Наталія </a:t>
            </a:r>
            <a:r>
              <a:rPr lang="uk-UA" sz="2000" dirty="0" err="1">
                <a:effectLst/>
                <a:latin typeface="+mn-lt"/>
                <a:ea typeface="Calibri" panose="020F0502020204030204" pitchFamily="34" charset="0"/>
                <a:cs typeface="Times New Roman" panose="02020603050405020304" pitchFamily="18" charset="0"/>
              </a:rPr>
              <a:t>Чорновус</a:t>
            </a:r>
            <a:r>
              <a:rPr lang="uk-UA" sz="2000" dirty="0">
                <a:effectLst/>
                <a:latin typeface="+mn-lt"/>
                <a:ea typeface="Calibri" panose="020F0502020204030204" pitchFamily="34" charset="0"/>
                <a:cs typeface="Times New Roman" panose="02020603050405020304" pitchFamily="18" charset="0"/>
              </a:rPr>
              <a:t>, Яна </a:t>
            </a:r>
            <a:r>
              <a:rPr lang="uk-UA" sz="2000" dirty="0" err="1">
                <a:effectLst/>
                <a:latin typeface="+mn-lt"/>
                <a:ea typeface="Calibri" panose="020F0502020204030204" pitchFamily="34" charset="0"/>
                <a:cs typeface="Times New Roman" panose="02020603050405020304" pitchFamily="18" charset="0"/>
              </a:rPr>
              <a:t>Триньова</a:t>
            </a:r>
            <a:r>
              <a:rPr lang="uk-UA" sz="2000" dirty="0">
                <a:effectLst/>
                <a:latin typeface="+mn-lt"/>
                <a:ea typeface="Calibri" panose="020F0502020204030204" pitchFamily="34" charset="0"/>
                <a:cs typeface="Times New Roman" panose="02020603050405020304" pitchFamily="18" charset="0"/>
              </a:rPr>
              <a:t>, Тетяна </a:t>
            </a:r>
            <a:r>
              <a:rPr lang="uk-UA" sz="2000" dirty="0" err="1">
                <a:effectLst/>
                <a:latin typeface="+mn-lt"/>
                <a:ea typeface="Calibri" panose="020F0502020204030204" pitchFamily="34" charset="0"/>
                <a:cs typeface="Times New Roman" panose="02020603050405020304" pitchFamily="18" charset="0"/>
              </a:rPr>
              <a:t>Водоп’ян</a:t>
            </a:r>
            <a:r>
              <a:rPr lang="uk-UA" sz="2000" dirty="0">
                <a:effectLst/>
                <a:latin typeface="+mn-lt"/>
                <a:ea typeface="Calibri" panose="020F0502020204030204" pitchFamily="34" charset="0"/>
                <a:cs typeface="Times New Roman" panose="02020603050405020304" pitchFamily="18" charset="0"/>
              </a:rPr>
              <a:t>, Олександр </a:t>
            </a:r>
            <a:r>
              <a:rPr lang="uk-UA" sz="2000" dirty="0" err="1">
                <a:effectLst/>
                <a:latin typeface="+mn-lt"/>
                <a:ea typeface="Calibri" panose="020F0502020204030204" pitchFamily="34" charset="0"/>
                <a:cs typeface="Times New Roman" panose="02020603050405020304" pitchFamily="18" charset="0"/>
              </a:rPr>
              <a:t>Корнага</a:t>
            </a:r>
            <a:r>
              <a:rPr lang="uk-UA" sz="2000" dirty="0">
                <a:effectLst/>
                <a:latin typeface="+mn-lt"/>
                <a:ea typeface="Calibri" panose="020F0502020204030204" pitchFamily="34" charset="0"/>
                <a:cs typeface="Times New Roman" panose="02020603050405020304" pitchFamily="18" charset="0"/>
              </a:rPr>
              <a:t> та Зінаїда Чуприна.</a:t>
            </a:r>
          </a:p>
          <a:p>
            <a:pPr marL="342900" indent="-342900" algn="just">
              <a:lnSpc>
                <a:spcPct val="106000"/>
              </a:lnSpc>
              <a:spcAft>
                <a:spcPts val="800"/>
              </a:spcAft>
              <a:buFont typeface="Arial" panose="020B0604020202020204" pitchFamily="34" charset="0"/>
              <a:buChar char="•"/>
            </a:pPr>
            <a:r>
              <a:rPr lang="uk-UA" sz="2000" dirty="0">
                <a:latin typeface="+mn-lt"/>
                <a:ea typeface="Calibri" panose="020F0502020204030204" pitchFamily="34" charset="0"/>
                <a:cs typeface="Times New Roman" panose="02020603050405020304" pitchFamily="18" charset="0"/>
              </a:rPr>
              <a:t>За підсумками навчання 7 грудня 2022 р. буде проведена </a:t>
            </a:r>
            <a:r>
              <a:rPr lang="uk-UA" sz="2000">
                <a:latin typeface="+mn-lt"/>
                <a:ea typeface="Calibri" panose="020F0502020204030204" pitchFamily="34" charset="0"/>
                <a:cs typeface="Times New Roman" panose="02020603050405020304" pitchFamily="18" charset="0"/>
              </a:rPr>
              <a:t>фінальна лекція, для учасників курсу,  </a:t>
            </a:r>
            <a:r>
              <a:rPr lang="uk-UA" sz="2000" dirty="0">
                <a:latin typeface="+mn-lt"/>
                <a:ea typeface="Calibri" panose="020F0502020204030204" pitchFamily="34" charset="0"/>
                <a:cs typeface="Times New Roman" panose="02020603050405020304" pitchFamily="18" charset="0"/>
              </a:rPr>
              <a:t>акторкою курсу Іриною </a:t>
            </a:r>
            <a:r>
              <a:rPr lang="uk-UA" sz="2000" dirty="0" err="1">
                <a:latin typeface="+mn-lt"/>
                <a:ea typeface="Calibri" panose="020F0502020204030204" pitchFamily="34" charset="0"/>
                <a:cs typeface="Times New Roman" panose="02020603050405020304" pitchFamily="18" charset="0"/>
              </a:rPr>
              <a:t>Сенютою</a:t>
            </a:r>
            <a:endParaRPr lang="uk-UA" sz="20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endParaRPr lang="uk-UA" sz="2000" dirty="0">
              <a:effectLst/>
              <a:latin typeface="+mn-lt"/>
              <a:ea typeface="Calibri" panose="020F0502020204030204" pitchFamily="34" charset="0"/>
              <a:cs typeface="Times New Roman" panose="02020603050405020304" pitchFamily="18" charset="0"/>
            </a:endParaRPr>
          </a:p>
        </p:txBody>
      </p:sp>
      <p:sp>
        <p:nvSpPr>
          <p:cNvPr id="11265" name="Rectangle 1"/>
          <p:cNvSpPr>
            <a:spLocks noChangeArrowheads="1"/>
          </p:cNvSpPr>
          <p:nvPr/>
        </p:nvSpPr>
        <p:spPr bwMode="auto">
          <a:xfrm>
            <a:off x="427653" y="3921540"/>
            <a:ext cx="8382000" cy="4921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spcAft>
                <a:spcPts val="800"/>
              </a:spcAft>
            </a:pPr>
            <a:endParaRPr lang="uk-UA"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086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9400" y="1010725"/>
            <a:ext cx="8185200" cy="878840"/>
          </a:xfrm>
        </p:spPr>
        <p:txBody>
          <a:bodyPr>
            <a:noAutofit/>
          </a:bodyPr>
          <a:lstStyle/>
          <a:p>
            <a:pPr algn="ctr"/>
            <a:r>
              <a:rPr lang="uk-UA" b="1" dirty="0">
                <a:solidFill>
                  <a:schemeClr val="tx2"/>
                </a:solidFill>
                <a:latin typeface="+mj-lt"/>
              </a:rPr>
              <a:t>ІІІ. Активності членів Комітету поза затвердженим планом </a:t>
            </a:r>
          </a:p>
        </p:txBody>
      </p:sp>
      <p:sp>
        <p:nvSpPr>
          <p:cNvPr id="3" name="Содержимое 2"/>
          <p:cNvSpPr>
            <a:spLocks noGrp="1"/>
          </p:cNvSpPr>
          <p:nvPr>
            <p:ph type="body" idx="1"/>
          </p:nvPr>
        </p:nvSpPr>
        <p:spPr>
          <a:xfrm>
            <a:off x="549874" y="2209800"/>
            <a:ext cx="8292897" cy="4191000"/>
          </a:xfrm>
          <a:prstGeom prst="rect">
            <a:avLst/>
          </a:prstGeom>
        </p:spPr>
        <p:txBody>
          <a:bodyPr>
            <a:normAutofit/>
          </a:bodyPr>
          <a:lstStyle/>
          <a:p>
            <a:endParaRPr lang="uk-UA" sz="2400" dirty="0">
              <a:cs typeface="Times New Roman" pitchFamily="18" charset="0"/>
            </a:endParaRPr>
          </a:p>
          <a:p>
            <a:pPr>
              <a:buNone/>
            </a:pPr>
            <a:endParaRPr lang="uk-UA" sz="1800" dirty="0"/>
          </a:p>
          <a:p>
            <a:pPr>
              <a:buNone/>
            </a:pPr>
            <a:endParaRPr lang="uk-UA" dirty="0"/>
          </a:p>
        </p:txBody>
      </p:sp>
      <p:sp>
        <p:nvSpPr>
          <p:cNvPr id="6" name="TextBox 5">
            <a:extLst>
              <a:ext uri="{FF2B5EF4-FFF2-40B4-BE49-F238E27FC236}">
                <a16:creationId xmlns:a16="http://schemas.microsoft.com/office/drawing/2014/main" id="{822DB155-34AC-72F4-3CD5-BAE359279BF3}"/>
              </a:ext>
            </a:extLst>
          </p:cNvPr>
          <p:cNvSpPr txBox="1"/>
          <p:nvPr/>
        </p:nvSpPr>
        <p:spPr>
          <a:xfrm>
            <a:off x="457200" y="1889565"/>
            <a:ext cx="8136926" cy="3769750"/>
          </a:xfrm>
          <a:prstGeom prst="rect">
            <a:avLst/>
          </a:prstGeom>
          <a:noFill/>
        </p:spPr>
        <p:txBody>
          <a:bodyPr wrap="square">
            <a:spAutoFit/>
          </a:bodyPr>
          <a:lstStyle/>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solidFill>
                  <a:srgbClr val="000000"/>
                </a:solidFill>
                <a:effectLst/>
                <a:ea typeface="Times New Roman" panose="02020603050405020304" pitchFamily="18" charset="0"/>
                <a:cs typeface="Times New Roman" panose="02020603050405020304" pitchFamily="18" charset="0"/>
              </a:rPr>
              <a:t>01.10.2022 Ірина </a:t>
            </a:r>
            <a:r>
              <a:rPr lang="uk-UA" sz="2000" dirty="0" err="1">
                <a:solidFill>
                  <a:srgbClr val="000000"/>
                </a:solidFill>
                <a:effectLst/>
                <a:ea typeface="Times New Roman" panose="02020603050405020304" pitchFamily="18" charset="0"/>
                <a:cs typeface="Times New Roman" panose="02020603050405020304" pitchFamily="18" charset="0"/>
              </a:rPr>
              <a:t>Сенюта</a:t>
            </a:r>
            <a:r>
              <a:rPr lang="uk-UA" sz="2000" dirty="0">
                <a:solidFill>
                  <a:srgbClr val="000000"/>
                </a:solidFill>
                <a:effectLst/>
                <a:ea typeface="Times New Roman" panose="02020603050405020304" pitchFamily="18" charset="0"/>
                <a:cs typeface="Times New Roman" panose="02020603050405020304" pitchFamily="18" charset="0"/>
              </a:rPr>
              <a:t> та Христина </a:t>
            </a:r>
            <a:r>
              <a:rPr lang="uk-UA" sz="2000" dirty="0" err="1">
                <a:solidFill>
                  <a:srgbClr val="000000"/>
                </a:solidFill>
                <a:effectLst/>
                <a:ea typeface="Times New Roman" panose="02020603050405020304" pitchFamily="18" charset="0"/>
                <a:cs typeface="Times New Roman" panose="02020603050405020304" pitchFamily="18" charset="0"/>
              </a:rPr>
              <a:t>Терешко</a:t>
            </a:r>
            <a:r>
              <a:rPr lang="uk-UA" sz="2000" dirty="0">
                <a:solidFill>
                  <a:srgbClr val="000000"/>
                </a:solidFill>
                <a:effectLst/>
                <a:ea typeface="Times New Roman" panose="02020603050405020304" pitchFamily="18" charset="0"/>
                <a:cs typeface="Times New Roman" panose="02020603050405020304" pitchFamily="18" charset="0"/>
              </a:rPr>
              <a:t> виступили як доповідачі на 6-му Міжнародному педіатричному конгресі «Здоров’я дитини», організованому Українською академією педіатрії. Ірина </a:t>
            </a:r>
            <a:r>
              <a:rPr lang="uk-UA" sz="2000" dirty="0" err="1">
                <a:solidFill>
                  <a:srgbClr val="000000"/>
                </a:solidFill>
                <a:effectLst/>
                <a:ea typeface="Times New Roman" panose="02020603050405020304" pitchFamily="18" charset="0"/>
                <a:cs typeface="Times New Roman" panose="02020603050405020304" pitchFamily="18" charset="0"/>
              </a:rPr>
              <a:t>Сенюта</a:t>
            </a:r>
            <a:r>
              <a:rPr lang="uk-UA" sz="2000" dirty="0">
                <a:solidFill>
                  <a:srgbClr val="000000"/>
                </a:solidFill>
                <a:effectLst/>
                <a:ea typeface="Times New Roman" panose="02020603050405020304" pitchFamily="18" charset="0"/>
                <a:cs typeface="Times New Roman" panose="02020603050405020304" pitchFamily="18" charset="0"/>
              </a:rPr>
              <a:t> висвітлила тему «Правові поради педіатру для безпечного провадження медичної практики». Христина </a:t>
            </a:r>
            <a:r>
              <a:rPr lang="uk-UA" sz="2000" dirty="0" err="1">
                <a:solidFill>
                  <a:srgbClr val="000000"/>
                </a:solidFill>
                <a:effectLst/>
                <a:ea typeface="Times New Roman" panose="02020603050405020304" pitchFamily="18" charset="0"/>
                <a:cs typeface="Times New Roman" panose="02020603050405020304" pitchFamily="18" charset="0"/>
              </a:rPr>
              <a:t>Терешко</a:t>
            </a:r>
            <a:r>
              <a:rPr lang="uk-UA" sz="2000" dirty="0">
                <a:solidFill>
                  <a:srgbClr val="000000"/>
                </a:solidFill>
                <a:effectLst/>
                <a:ea typeface="Times New Roman" panose="02020603050405020304" pitchFamily="18" charset="0"/>
                <a:cs typeface="Times New Roman" panose="02020603050405020304" pitchFamily="18" charset="0"/>
              </a:rPr>
              <a:t> виступила з доповіддю на тему «Трудові гарантії медичної працівників в нових умовах».</a:t>
            </a:r>
            <a:endParaRPr lang="uk-UA" sz="2000" dirty="0">
              <a:effectLst/>
              <a:ea typeface="Calibri" panose="020F0502020204030204" pitchFamily="34" charset="0"/>
              <a:cs typeface="Times New Roman" panose="02020603050405020304" pitchFamily="18" charset="0"/>
            </a:endParaRPr>
          </a:p>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solidFill>
                  <a:srgbClr val="000000"/>
                </a:solidFill>
                <a:effectLst/>
                <a:ea typeface="Times New Roman" panose="02020603050405020304" pitchFamily="18" charset="0"/>
                <a:cs typeface="Times New Roman" panose="02020603050405020304" pitchFamily="18" charset="0"/>
              </a:rPr>
              <a:t>07.10.2022 Ірина </a:t>
            </a:r>
            <a:r>
              <a:rPr lang="uk-UA" sz="2000" dirty="0" err="1">
                <a:solidFill>
                  <a:srgbClr val="000000"/>
                </a:solidFill>
                <a:effectLst/>
                <a:ea typeface="Times New Roman" panose="02020603050405020304" pitchFamily="18" charset="0"/>
                <a:cs typeface="Times New Roman" panose="02020603050405020304" pitchFamily="18" charset="0"/>
              </a:rPr>
              <a:t>Сенюта</a:t>
            </a:r>
            <a:r>
              <a:rPr lang="uk-UA" sz="2000" dirty="0">
                <a:solidFill>
                  <a:srgbClr val="000000"/>
                </a:solidFill>
                <a:effectLst/>
                <a:ea typeface="Times New Roman" panose="02020603050405020304" pitchFamily="18" charset="0"/>
                <a:cs typeface="Times New Roman" panose="02020603050405020304" pitchFamily="18" charset="0"/>
              </a:rPr>
              <a:t> провела майстер-клас для адвокатів на тему «Стратегія і тактика ведення медичних справ для успішного захисту інтересів клієнта. Захід відбувся в рамках Прикарпатського юридичного форуму УКД.</a:t>
            </a:r>
            <a:endParaRPr lang="uk-UA"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608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47451"/>
            <a:ext cx="8185200" cy="878840"/>
          </a:xfrm>
        </p:spPr>
        <p:txBody>
          <a:bodyPr>
            <a:noAutofit/>
          </a:bodyPr>
          <a:lstStyle/>
          <a:p>
            <a:pPr algn="ctr"/>
            <a:r>
              <a:rPr lang="uk-UA" b="1" dirty="0">
                <a:solidFill>
                  <a:schemeClr val="tx2"/>
                </a:solidFill>
                <a:latin typeface="+mj-lt"/>
              </a:rPr>
              <a:t>ІІІ. Активності членів Комітету поза затвердженим планом </a:t>
            </a:r>
          </a:p>
        </p:txBody>
      </p:sp>
      <p:sp>
        <p:nvSpPr>
          <p:cNvPr id="3" name="Содержимое 2"/>
          <p:cNvSpPr>
            <a:spLocks noGrp="1"/>
          </p:cNvSpPr>
          <p:nvPr>
            <p:ph type="body" idx="1"/>
          </p:nvPr>
        </p:nvSpPr>
        <p:spPr>
          <a:xfrm>
            <a:off x="546302" y="2133600"/>
            <a:ext cx="8292897" cy="4191000"/>
          </a:xfrm>
          <a:prstGeom prst="rect">
            <a:avLst/>
          </a:prstGeom>
        </p:spPr>
        <p:txBody>
          <a:bodyPr>
            <a:normAutofit/>
          </a:bodyPr>
          <a:lstStyle/>
          <a:p>
            <a:endParaRPr lang="uk-UA" sz="2400" dirty="0">
              <a:cs typeface="Times New Roman" pitchFamily="18" charset="0"/>
            </a:endParaRPr>
          </a:p>
          <a:p>
            <a:pPr>
              <a:buNone/>
            </a:pPr>
            <a:endParaRPr lang="uk-UA" sz="1800" dirty="0"/>
          </a:p>
          <a:p>
            <a:pPr>
              <a:buNone/>
            </a:pPr>
            <a:endParaRPr lang="uk-UA" dirty="0"/>
          </a:p>
        </p:txBody>
      </p:sp>
      <p:sp>
        <p:nvSpPr>
          <p:cNvPr id="5" name="TextBox 4">
            <a:extLst>
              <a:ext uri="{FF2B5EF4-FFF2-40B4-BE49-F238E27FC236}">
                <a16:creationId xmlns:a16="http://schemas.microsoft.com/office/drawing/2014/main" id="{46986AB4-716C-CE81-514C-24764C5768AD}"/>
              </a:ext>
            </a:extLst>
          </p:cNvPr>
          <p:cNvSpPr txBox="1"/>
          <p:nvPr/>
        </p:nvSpPr>
        <p:spPr>
          <a:xfrm>
            <a:off x="531452" y="1752600"/>
            <a:ext cx="7911898" cy="3769750"/>
          </a:xfrm>
          <a:prstGeom prst="rect">
            <a:avLst/>
          </a:prstGeom>
          <a:noFill/>
        </p:spPr>
        <p:txBody>
          <a:bodyPr wrap="square">
            <a:spAutoFit/>
          </a:bodyPr>
          <a:lstStyle/>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solidFill>
                  <a:srgbClr val="000000"/>
                </a:solidFill>
                <a:effectLst/>
                <a:ea typeface="Times New Roman" panose="02020603050405020304" pitchFamily="18" charset="0"/>
                <a:cs typeface="Times New Roman" panose="02020603050405020304" pitchFamily="18" charset="0"/>
              </a:rPr>
              <a:t>07.10.2022 створено робочу групу </a:t>
            </a:r>
            <a:r>
              <a:rPr lang="uk-UA" sz="2000" dirty="0">
                <a:solidFill>
                  <a:srgbClr val="000000"/>
                </a:solidFill>
                <a:effectLst/>
                <a:ea typeface="Calibri" panose="020F0502020204030204" pitchFamily="34" charset="0"/>
                <a:cs typeface="Times New Roman" panose="02020603050405020304" pitchFamily="18" charset="0"/>
              </a:rPr>
              <a:t>з напрацювання методичних рекомендацій щодо визначення часу протягом якого захисник має можливість ознайомитись з матеріалами справи. До робочої групи включено голову Комітету – </a:t>
            </a:r>
            <a:r>
              <a:rPr lang="uk-UA" sz="2000" dirty="0">
                <a:solidFill>
                  <a:srgbClr val="000000"/>
                </a:solidFill>
                <a:effectLst/>
                <a:ea typeface="Times New Roman" panose="02020603050405020304" pitchFamily="18" charset="0"/>
                <a:cs typeface="Times New Roman" panose="02020603050405020304" pitchFamily="18" charset="0"/>
              </a:rPr>
              <a:t>Ірину </a:t>
            </a:r>
            <a:r>
              <a:rPr lang="uk-UA" sz="2000" dirty="0" err="1">
                <a:solidFill>
                  <a:srgbClr val="000000"/>
                </a:solidFill>
                <a:effectLst/>
                <a:ea typeface="Times New Roman" panose="02020603050405020304" pitchFamily="18" charset="0"/>
                <a:cs typeface="Times New Roman" panose="02020603050405020304" pitchFamily="18" charset="0"/>
              </a:rPr>
              <a:t>Сенюту</a:t>
            </a:r>
            <a:r>
              <a:rPr lang="uk-UA" sz="2000" dirty="0">
                <a:solidFill>
                  <a:srgbClr val="000000"/>
                </a:solidFill>
                <a:effectLst/>
                <a:ea typeface="Times New Roman" panose="02020603050405020304" pitchFamily="18" charset="0"/>
                <a:cs typeface="Times New Roman" panose="02020603050405020304" pitchFamily="18" charset="0"/>
              </a:rPr>
              <a:t>. </a:t>
            </a:r>
            <a:endParaRPr lang="uk-UA" sz="2000" dirty="0">
              <a:effectLst/>
              <a:ea typeface="Calibri" panose="020F0502020204030204" pitchFamily="34" charset="0"/>
              <a:cs typeface="Times New Roman" panose="02020603050405020304" pitchFamily="18" charset="0"/>
            </a:endParaRPr>
          </a:p>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solidFill>
                  <a:srgbClr val="000000"/>
                </a:solidFill>
                <a:effectLst/>
                <a:ea typeface="Times New Roman" panose="02020603050405020304" pitchFamily="18" charset="0"/>
                <a:cs typeface="Times New Roman" panose="02020603050405020304" pitchFamily="18" charset="0"/>
              </a:rPr>
              <a:t>12.10.2022 Ірина </a:t>
            </a:r>
            <a:r>
              <a:rPr lang="uk-UA" sz="2000" dirty="0" err="1">
                <a:solidFill>
                  <a:srgbClr val="000000"/>
                </a:solidFill>
                <a:effectLst/>
                <a:ea typeface="Times New Roman" panose="02020603050405020304" pitchFamily="18" charset="0"/>
                <a:cs typeface="Times New Roman" panose="02020603050405020304" pitchFamily="18" charset="0"/>
              </a:rPr>
              <a:t>Сенюта</a:t>
            </a:r>
            <a:r>
              <a:rPr lang="uk-UA" sz="2000" dirty="0">
                <a:solidFill>
                  <a:srgbClr val="000000"/>
                </a:solidFill>
                <a:effectLst/>
                <a:ea typeface="Times New Roman" panose="02020603050405020304" pitchFamily="18" charset="0"/>
                <a:cs typeface="Times New Roman" panose="02020603050405020304" pitchFamily="18" charset="0"/>
              </a:rPr>
              <a:t> взяла участь у засіданні Комітету </a:t>
            </a:r>
            <a:r>
              <a:rPr lang="uk-UA" sz="2000" dirty="0">
                <a:solidFill>
                  <a:srgbClr val="212121"/>
                </a:solidFill>
                <a:effectLst/>
                <a:ea typeface="Calibri" panose="020F0502020204030204" pitchFamily="34" charset="0"/>
                <a:cs typeface="Times New Roman" panose="02020603050405020304" pitchFamily="18" charset="0"/>
              </a:rPr>
              <a:t>Верховної Ради України з питань соціальної політики та захисту прав ветеранів щодо доцільності включення до порядку денного сесії Верховної Ради України проекту Закону про внесення змін та доповнень до деяких законів України з метою забезпечення прав учасників війни на біологічне посттравматичне батьківство/материнство.</a:t>
            </a:r>
            <a:endParaRPr lang="uk-UA" sz="2000" dirty="0">
              <a:solidFill>
                <a:srgbClr val="21212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5457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47451"/>
            <a:ext cx="8185200" cy="878840"/>
          </a:xfrm>
        </p:spPr>
        <p:txBody>
          <a:bodyPr>
            <a:noAutofit/>
          </a:bodyPr>
          <a:lstStyle/>
          <a:p>
            <a:pPr algn="ctr"/>
            <a:r>
              <a:rPr lang="uk-UA" b="1" dirty="0">
                <a:solidFill>
                  <a:schemeClr val="tx2"/>
                </a:solidFill>
                <a:latin typeface="+mj-lt"/>
              </a:rPr>
              <a:t>ІІІ. Активності членів Комітету поза затвердженим планом </a:t>
            </a:r>
          </a:p>
        </p:txBody>
      </p:sp>
      <p:sp>
        <p:nvSpPr>
          <p:cNvPr id="3" name="Содержимое 2"/>
          <p:cNvSpPr>
            <a:spLocks noGrp="1"/>
          </p:cNvSpPr>
          <p:nvPr>
            <p:ph type="body" idx="1"/>
          </p:nvPr>
        </p:nvSpPr>
        <p:spPr>
          <a:xfrm>
            <a:off x="546302" y="2133600"/>
            <a:ext cx="8292897" cy="4191000"/>
          </a:xfrm>
          <a:prstGeom prst="rect">
            <a:avLst/>
          </a:prstGeom>
        </p:spPr>
        <p:txBody>
          <a:bodyPr>
            <a:normAutofit/>
          </a:bodyPr>
          <a:lstStyle/>
          <a:p>
            <a:endParaRPr lang="uk-UA" sz="2400" dirty="0">
              <a:cs typeface="Times New Roman" pitchFamily="18" charset="0"/>
            </a:endParaRPr>
          </a:p>
          <a:p>
            <a:pPr>
              <a:buNone/>
            </a:pPr>
            <a:endParaRPr lang="uk-UA" sz="1800" dirty="0"/>
          </a:p>
          <a:p>
            <a:pPr>
              <a:buNone/>
            </a:pPr>
            <a:endParaRPr lang="uk-UA" dirty="0"/>
          </a:p>
        </p:txBody>
      </p:sp>
      <p:sp>
        <p:nvSpPr>
          <p:cNvPr id="5" name="TextBox 4">
            <a:extLst>
              <a:ext uri="{FF2B5EF4-FFF2-40B4-BE49-F238E27FC236}">
                <a16:creationId xmlns:a16="http://schemas.microsoft.com/office/drawing/2014/main" id="{46986AB4-716C-CE81-514C-24764C5768AD}"/>
              </a:ext>
            </a:extLst>
          </p:cNvPr>
          <p:cNvSpPr txBox="1"/>
          <p:nvPr/>
        </p:nvSpPr>
        <p:spPr>
          <a:xfrm>
            <a:off x="531452" y="1752600"/>
            <a:ext cx="7911898" cy="4524828"/>
          </a:xfrm>
          <a:prstGeom prst="rect">
            <a:avLst/>
          </a:prstGeom>
          <a:noFill/>
        </p:spPr>
        <p:txBody>
          <a:bodyPr wrap="square">
            <a:spAutoFit/>
          </a:bodyPr>
          <a:lstStyle/>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effectLst/>
                <a:ea typeface="Calibri" panose="020F0502020204030204" pitchFamily="34" charset="0"/>
                <a:cs typeface="Times New Roman" panose="02020603050405020304" pitchFamily="18" charset="0"/>
              </a:rPr>
              <a:t>13.10.2022 року Наталія </a:t>
            </a:r>
            <a:r>
              <a:rPr lang="uk-UA" sz="2000" dirty="0" err="1">
                <a:effectLst/>
                <a:ea typeface="Calibri" panose="020F0502020204030204" pitchFamily="34" charset="0"/>
                <a:cs typeface="Times New Roman" panose="02020603050405020304" pitchFamily="18" charset="0"/>
              </a:rPr>
              <a:t>Чорновус</a:t>
            </a:r>
            <a:r>
              <a:rPr lang="uk-UA" sz="2000" dirty="0">
                <a:effectLst/>
                <a:ea typeface="Calibri" panose="020F0502020204030204" pitchFamily="34" charset="0"/>
                <a:cs typeface="Times New Roman" panose="02020603050405020304" pitchFamily="18" charset="0"/>
              </a:rPr>
              <a:t> на запрошення </a:t>
            </a:r>
            <a:r>
              <a:rPr lang="uk-UA" sz="2000" dirty="0" err="1">
                <a:effectLst/>
                <a:ea typeface="Calibri" panose="020F0502020204030204" pitchFamily="34" charset="0"/>
                <a:cs typeface="Times New Roman" panose="02020603050405020304" pitchFamily="18" charset="0"/>
              </a:rPr>
              <a:t>ЛьДУВС</a:t>
            </a:r>
            <a:r>
              <a:rPr lang="uk-UA" sz="2000" dirty="0">
                <a:effectLst/>
                <a:ea typeface="Calibri" panose="020F0502020204030204" pitchFamily="34" charset="0"/>
                <a:cs typeface="Times New Roman" panose="02020603050405020304" pitchFamily="18" charset="0"/>
              </a:rPr>
              <a:t> провела лекцію для студентів 4 курсу на тему «Забезпечення прав людини щодо отримання медичної допомоги під час затримання особи та відбування нею покарання. Практика ЄСПЛ».</a:t>
            </a:r>
          </a:p>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effectLst/>
                <a:ea typeface="Calibri" panose="020F0502020204030204" pitchFamily="34" charset="0"/>
                <a:cs typeface="Times New Roman" panose="02020603050405020304" pitchFamily="18" charset="0"/>
              </a:rPr>
              <a:t>20.10.2022 Зінаїда Чуприна провела </a:t>
            </a:r>
            <a:r>
              <a:rPr lang="uk-UA" sz="2000" dirty="0" err="1">
                <a:effectLst/>
                <a:ea typeface="Calibri" panose="020F0502020204030204" pitchFamily="34" charset="0"/>
                <a:cs typeface="Times New Roman" panose="02020603050405020304" pitchFamily="18" charset="0"/>
              </a:rPr>
              <a:t>вебінар</a:t>
            </a:r>
            <a:r>
              <a:rPr lang="uk-UA" sz="2000" dirty="0">
                <a:effectLst/>
                <a:ea typeface="Calibri" panose="020F0502020204030204" pitchFamily="34" charset="0"/>
                <a:cs typeface="Times New Roman" panose="02020603050405020304" pitchFamily="18" charset="0"/>
              </a:rPr>
              <a:t> на тему «Оскарження постанови ВЛК. Огляд судової практики».</a:t>
            </a:r>
            <a:endParaRPr lang="uk-UA" sz="2000" dirty="0">
              <a:solidFill>
                <a:srgbClr val="212121"/>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solidFill>
                  <a:srgbClr val="000000"/>
                </a:solidFill>
                <a:effectLst/>
                <a:ea typeface="Times New Roman" panose="02020603050405020304" pitchFamily="18" charset="0"/>
                <a:cs typeface="Times New Roman" panose="02020603050405020304" pitchFamily="18" charset="0"/>
              </a:rPr>
              <a:t>21.10.2022 Ірина </a:t>
            </a:r>
            <a:r>
              <a:rPr lang="uk-UA" sz="2000" dirty="0" err="1">
                <a:solidFill>
                  <a:srgbClr val="000000"/>
                </a:solidFill>
                <a:effectLst/>
                <a:ea typeface="Times New Roman" panose="02020603050405020304" pitchFamily="18" charset="0"/>
                <a:cs typeface="Times New Roman" panose="02020603050405020304" pitchFamily="18" charset="0"/>
              </a:rPr>
              <a:t>Сенюта</a:t>
            </a:r>
            <a:r>
              <a:rPr lang="uk-UA" sz="2000" dirty="0">
                <a:solidFill>
                  <a:srgbClr val="000000"/>
                </a:solidFill>
                <a:effectLst/>
                <a:ea typeface="Times New Roman" panose="02020603050405020304" pitchFamily="18" charset="0"/>
                <a:cs typeface="Times New Roman" panose="02020603050405020304" pitchFamily="18" charset="0"/>
              </a:rPr>
              <a:t> виступила як доповідач на науково-практичній конференції з міжнародною участю на тему «Безперервний професійний розвиток лікарів та провізорів на сучасному етапі», організованій Національним університетом охорони здоров’я України імені П.Л. Шупика. Ірина </a:t>
            </a:r>
            <a:r>
              <a:rPr lang="uk-UA" sz="2000" dirty="0" err="1">
                <a:solidFill>
                  <a:srgbClr val="000000"/>
                </a:solidFill>
                <a:effectLst/>
                <a:ea typeface="Times New Roman" panose="02020603050405020304" pitchFamily="18" charset="0"/>
                <a:cs typeface="Times New Roman" panose="02020603050405020304" pitchFamily="18" charset="0"/>
              </a:rPr>
              <a:t>Сенюта</a:t>
            </a:r>
            <a:r>
              <a:rPr lang="uk-UA" sz="2000" dirty="0">
                <a:solidFill>
                  <a:srgbClr val="000000"/>
                </a:solidFill>
                <a:effectLst/>
                <a:ea typeface="Times New Roman" panose="02020603050405020304" pitchFamily="18" charset="0"/>
                <a:cs typeface="Times New Roman" panose="02020603050405020304" pitchFamily="18" charset="0"/>
              </a:rPr>
              <a:t> висвітлила тему «Правове попурі щодо актуальних питань реформування охорони здоров’я». </a:t>
            </a:r>
            <a:endParaRPr lang="uk-UA"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8376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47451"/>
            <a:ext cx="8185200" cy="878840"/>
          </a:xfrm>
        </p:spPr>
        <p:txBody>
          <a:bodyPr>
            <a:noAutofit/>
          </a:bodyPr>
          <a:lstStyle/>
          <a:p>
            <a:pPr algn="ctr"/>
            <a:r>
              <a:rPr lang="uk-UA" b="1" dirty="0">
                <a:solidFill>
                  <a:schemeClr val="tx2"/>
                </a:solidFill>
                <a:latin typeface="+mj-lt"/>
              </a:rPr>
              <a:t>ІІІ. Активності членів Комітету поза затвердженим планом </a:t>
            </a:r>
          </a:p>
        </p:txBody>
      </p:sp>
      <p:sp>
        <p:nvSpPr>
          <p:cNvPr id="3" name="Содержимое 2"/>
          <p:cNvSpPr>
            <a:spLocks noGrp="1"/>
          </p:cNvSpPr>
          <p:nvPr>
            <p:ph type="body" idx="1"/>
          </p:nvPr>
        </p:nvSpPr>
        <p:spPr>
          <a:xfrm>
            <a:off x="546302" y="2133600"/>
            <a:ext cx="8292897" cy="4191000"/>
          </a:xfrm>
          <a:prstGeom prst="rect">
            <a:avLst/>
          </a:prstGeom>
        </p:spPr>
        <p:txBody>
          <a:bodyPr>
            <a:normAutofit/>
          </a:bodyPr>
          <a:lstStyle/>
          <a:p>
            <a:endParaRPr lang="uk-UA" sz="2400" dirty="0">
              <a:cs typeface="Times New Roman" pitchFamily="18" charset="0"/>
            </a:endParaRPr>
          </a:p>
          <a:p>
            <a:pPr>
              <a:buNone/>
            </a:pPr>
            <a:endParaRPr lang="uk-UA" sz="1800" dirty="0"/>
          </a:p>
          <a:p>
            <a:pPr>
              <a:buNone/>
            </a:pPr>
            <a:endParaRPr lang="uk-UA" dirty="0"/>
          </a:p>
        </p:txBody>
      </p:sp>
      <p:sp>
        <p:nvSpPr>
          <p:cNvPr id="5" name="TextBox 4">
            <a:extLst>
              <a:ext uri="{FF2B5EF4-FFF2-40B4-BE49-F238E27FC236}">
                <a16:creationId xmlns:a16="http://schemas.microsoft.com/office/drawing/2014/main" id="{46986AB4-716C-CE81-514C-24764C5768AD}"/>
              </a:ext>
            </a:extLst>
          </p:cNvPr>
          <p:cNvSpPr txBox="1"/>
          <p:nvPr/>
        </p:nvSpPr>
        <p:spPr>
          <a:xfrm>
            <a:off x="531452" y="1752600"/>
            <a:ext cx="7911898" cy="4198585"/>
          </a:xfrm>
          <a:prstGeom prst="rect">
            <a:avLst/>
          </a:prstGeom>
          <a:noFill/>
        </p:spPr>
        <p:txBody>
          <a:bodyPr wrap="square">
            <a:spAutoFit/>
          </a:bodyPr>
          <a:lstStyle/>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solidFill>
                  <a:srgbClr val="000000"/>
                </a:solidFill>
                <a:effectLst/>
                <a:ea typeface="Times New Roman" panose="02020603050405020304" pitchFamily="18" charset="0"/>
                <a:cs typeface="Times New Roman" panose="02020603050405020304" pitchFamily="18" charset="0"/>
              </a:rPr>
              <a:t>27.10.2022 Ірина </a:t>
            </a:r>
            <a:r>
              <a:rPr lang="uk-UA" sz="2000" dirty="0" err="1">
                <a:solidFill>
                  <a:srgbClr val="000000"/>
                </a:solidFill>
                <a:effectLst/>
                <a:ea typeface="Times New Roman" panose="02020603050405020304" pitchFamily="18" charset="0"/>
                <a:cs typeface="Times New Roman" panose="02020603050405020304" pitchFamily="18" charset="0"/>
              </a:rPr>
              <a:t>Сенюта</a:t>
            </a:r>
            <a:r>
              <a:rPr lang="uk-UA" sz="2000" dirty="0">
                <a:solidFill>
                  <a:srgbClr val="000000"/>
                </a:solidFill>
                <a:effectLst/>
                <a:ea typeface="Times New Roman" panose="02020603050405020304" pitchFamily="18" charset="0"/>
                <a:cs typeface="Times New Roman" panose="02020603050405020304" pitchFamily="18" charset="0"/>
              </a:rPr>
              <a:t> провела онлайн лекцію для суддів загальних судів 8 областей України на базі Львівського регіонального відділення Національної школи суддів України на тему «Актуальні питання розгляду медичних справ у порядку цивільного та кримінального судочинства».</a:t>
            </a:r>
            <a:endParaRPr lang="uk-UA" sz="2000" dirty="0">
              <a:effectLst/>
              <a:ea typeface="Calibri" panose="020F0502020204030204" pitchFamily="34" charset="0"/>
              <a:cs typeface="Times New Roman" panose="02020603050405020304" pitchFamily="18" charset="0"/>
            </a:endParaRPr>
          </a:p>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solidFill>
                  <a:srgbClr val="000000"/>
                </a:solidFill>
                <a:effectLst/>
                <a:ea typeface="Times New Roman" panose="02020603050405020304" pitchFamily="18" charset="0"/>
                <a:cs typeface="Times New Roman" panose="02020603050405020304" pitchFamily="18" charset="0"/>
              </a:rPr>
              <a:t>31.10.2022 Ірина </a:t>
            </a:r>
            <a:r>
              <a:rPr lang="uk-UA" sz="2000" dirty="0" err="1">
                <a:solidFill>
                  <a:srgbClr val="000000"/>
                </a:solidFill>
                <a:effectLst/>
                <a:ea typeface="Times New Roman" panose="02020603050405020304" pitchFamily="18" charset="0"/>
                <a:cs typeface="Times New Roman" panose="02020603050405020304" pitchFamily="18" charset="0"/>
              </a:rPr>
              <a:t>Сенюта</a:t>
            </a:r>
            <a:r>
              <a:rPr lang="uk-UA" sz="2000" dirty="0">
                <a:solidFill>
                  <a:srgbClr val="000000"/>
                </a:solidFill>
                <a:effectLst/>
                <a:ea typeface="Times New Roman" panose="02020603050405020304" pitchFamily="18" charset="0"/>
                <a:cs typeface="Times New Roman" panose="02020603050405020304" pitchFamily="18" charset="0"/>
              </a:rPr>
              <a:t> провела лекцію для медичних працівників Медичного центру «Вік здоров’я» на тему «Актуальні питання медичного права у роботі медичного працівника».</a:t>
            </a:r>
            <a:endParaRPr lang="uk-UA" sz="2000" dirty="0">
              <a:effectLst/>
              <a:ea typeface="Calibri" panose="020F0502020204030204" pitchFamily="34" charset="0"/>
              <a:cs typeface="Times New Roman" panose="02020603050405020304" pitchFamily="18" charset="0"/>
            </a:endParaRPr>
          </a:p>
          <a:p>
            <a:pPr marL="342900" indent="-342900" algn="just">
              <a:lnSpc>
                <a:spcPct val="106000"/>
              </a:lnSpc>
              <a:spcAft>
                <a:spcPts val="800"/>
              </a:spcAft>
              <a:buFont typeface="Wingdings" panose="05000000000000000000" pitchFamily="2" charset="2"/>
              <a:buChar char="v"/>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a:solidFill>
                  <a:srgbClr val="000000"/>
                </a:solidFill>
                <a:effectLst/>
                <a:ea typeface="Times New Roman" panose="02020603050405020304" pitchFamily="18" charset="0"/>
                <a:cs typeface="Times New Roman" panose="02020603050405020304" pitchFamily="18" charset="0"/>
              </a:rPr>
              <a:t>19.11.2022 Наталія </a:t>
            </a:r>
            <a:r>
              <a:rPr lang="uk-UA" sz="2000" dirty="0" err="1">
                <a:solidFill>
                  <a:srgbClr val="000000"/>
                </a:solidFill>
                <a:effectLst/>
                <a:ea typeface="Times New Roman" panose="02020603050405020304" pitchFamily="18" charset="0"/>
                <a:cs typeface="Times New Roman" panose="02020603050405020304" pitchFamily="18" charset="0"/>
              </a:rPr>
              <a:t>Чорновус</a:t>
            </a:r>
            <a:r>
              <a:rPr lang="uk-UA" sz="2000" dirty="0">
                <a:solidFill>
                  <a:srgbClr val="000000"/>
                </a:solidFill>
                <a:effectLst/>
                <a:ea typeface="Times New Roman" panose="02020603050405020304" pitchFamily="18" charset="0"/>
                <a:cs typeface="Times New Roman" panose="02020603050405020304" pitchFamily="18" charset="0"/>
              </a:rPr>
              <a:t> провела для </a:t>
            </a:r>
            <a:r>
              <a:rPr lang="uk-UA" sz="2000" dirty="0">
                <a:effectLst/>
                <a:ea typeface="Calibri" panose="020F0502020204030204" pitchFamily="34" charset="0"/>
                <a:cs typeface="Times New Roman" panose="02020603050405020304" pitchFamily="18" charset="0"/>
              </a:rPr>
              <a:t>адвокатів</a:t>
            </a:r>
            <a:r>
              <a:rPr lang="uk-UA" sz="2000" dirty="0">
                <a:solidFill>
                  <a:srgbClr val="000000"/>
                </a:solidFill>
                <a:effectLst/>
                <a:ea typeface="Times New Roman" panose="02020603050405020304" pitchFamily="18" charset="0"/>
                <a:cs typeface="Times New Roman" panose="02020603050405020304" pitchFamily="18" charset="0"/>
              </a:rPr>
              <a:t> </a:t>
            </a:r>
            <a:r>
              <a:rPr lang="uk-UA" sz="2000" dirty="0">
                <a:effectLst/>
                <a:ea typeface="Calibri" panose="020F0502020204030204" pitchFamily="34" charset="0"/>
                <a:cs typeface="Times New Roman" panose="02020603050405020304" pitchFamily="18" charset="0"/>
              </a:rPr>
              <a:t>Ради адвокатів Львівської області онлайн семінар на тему «Дефекти надання медичної допомоги. Внутрішній та зовнішній контроль якості наданої медичної допомоги».</a:t>
            </a:r>
          </a:p>
        </p:txBody>
      </p:sp>
    </p:spTree>
    <p:extLst>
      <p:ext uri="{BB962C8B-B14F-4D97-AF65-F5344CB8AC3E}">
        <p14:creationId xmlns:p14="http://schemas.microsoft.com/office/powerpoint/2010/main" val="2620474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47451"/>
            <a:ext cx="8185200" cy="878840"/>
          </a:xfrm>
        </p:spPr>
        <p:txBody>
          <a:bodyPr>
            <a:noAutofit/>
          </a:bodyPr>
          <a:lstStyle/>
          <a:p>
            <a:pPr algn="ctr"/>
            <a:r>
              <a:rPr lang="uk-UA" b="1" dirty="0">
                <a:solidFill>
                  <a:schemeClr val="tx2"/>
                </a:solidFill>
                <a:latin typeface="+mj-lt"/>
              </a:rPr>
              <a:t>ІІІ. Активності членів Комітету поза затвердженим планом </a:t>
            </a:r>
          </a:p>
        </p:txBody>
      </p:sp>
      <p:sp>
        <p:nvSpPr>
          <p:cNvPr id="3" name="Содержимое 2"/>
          <p:cNvSpPr>
            <a:spLocks noGrp="1"/>
          </p:cNvSpPr>
          <p:nvPr>
            <p:ph type="body" idx="1"/>
          </p:nvPr>
        </p:nvSpPr>
        <p:spPr>
          <a:xfrm>
            <a:off x="546302" y="2133600"/>
            <a:ext cx="8292897" cy="4191000"/>
          </a:xfrm>
          <a:prstGeom prst="rect">
            <a:avLst/>
          </a:prstGeom>
        </p:spPr>
        <p:txBody>
          <a:bodyPr>
            <a:normAutofit/>
          </a:bodyPr>
          <a:lstStyle/>
          <a:p>
            <a:endParaRPr lang="uk-UA" sz="2400" dirty="0">
              <a:cs typeface="Times New Roman" pitchFamily="18" charset="0"/>
            </a:endParaRPr>
          </a:p>
          <a:p>
            <a:pPr>
              <a:buNone/>
            </a:pPr>
            <a:endParaRPr lang="uk-UA" sz="1800" dirty="0"/>
          </a:p>
          <a:p>
            <a:pPr>
              <a:buNone/>
            </a:pPr>
            <a:endParaRPr lang="uk-UA" dirty="0"/>
          </a:p>
        </p:txBody>
      </p:sp>
      <p:sp>
        <p:nvSpPr>
          <p:cNvPr id="6" name="TextBox 5">
            <a:extLst>
              <a:ext uri="{FF2B5EF4-FFF2-40B4-BE49-F238E27FC236}">
                <a16:creationId xmlns:a16="http://schemas.microsoft.com/office/drawing/2014/main" id="{C90056C4-85A6-A2BC-6D02-A976E4804BDD}"/>
              </a:ext>
            </a:extLst>
          </p:cNvPr>
          <p:cNvSpPr txBox="1"/>
          <p:nvPr/>
        </p:nvSpPr>
        <p:spPr>
          <a:xfrm>
            <a:off x="524102" y="1899193"/>
            <a:ext cx="8051396" cy="1315488"/>
          </a:xfrm>
          <a:prstGeom prst="rect">
            <a:avLst/>
          </a:prstGeom>
          <a:noFill/>
        </p:spPr>
        <p:txBody>
          <a:bodyPr wrap="square">
            <a:spAutoFit/>
          </a:bodyPr>
          <a:lstStyle/>
          <a:p>
            <a:pPr algn="just"/>
            <a:r>
              <a:rPr lang="ru-RU" sz="2000" b="0" i="0" dirty="0">
                <a:solidFill>
                  <a:srgbClr val="000000"/>
                </a:solidFill>
                <a:effectLst/>
              </a:rPr>
              <a:t> </a:t>
            </a:r>
            <a:r>
              <a:rPr lang="uk-UA" sz="2000" b="0" i="0" dirty="0">
                <a:solidFill>
                  <a:srgbClr val="000000"/>
                </a:solidFill>
                <a:effectLst/>
              </a:rPr>
              <a:t>Ірина </a:t>
            </a:r>
            <a:r>
              <a:rPr lang="uk-UA" sz="2000" b="0" i="0" dirty="0" err="1">
                <a:solidFill>
                  <a:srgbClr val="000000"/>
                </a:solidFill>
                <a:effectLst/>
              </a:rPr>
              <a:t>Сенюта</a:t>
            </a:r>
            <a:r>
              <a:rPr lang="uk-UA" sz="2000" b="0" i="0" dirty="0">
                <a:solidFill>
                  <a:srgbClr val="000000"/>
                </a:solidFill>
                <a:effectLst/>
              </a:rPr>
              <a:t> та Оксана </a:t>
            </a:r>
            <a:r>
              <a:rPr lang="uk-UA" sz="2000" b="0" i="0" dirty="0" err="1">
                <a:solidFill>
                  <a:srgbClr val="000000"/>
                </a:solidFill>
                <a:effectLst/>
              </a:rPr>
              <a:t>Міськів</a:t>
            </a:r>
            <a:r>
              <a:rPr lang="uk-UA" sz="2000" b="0" i="0" dirty="0">
                <a:solidFill>
                  <a:srgbClr val="000000"/>
                </a:solidFill>
                <a:effectLst/>
              </a:rPr>
              <a:t> беруть</a:t>
            </a:r>
            <a:r>
              <a:rPr lang="uk-UA" sz="2000" dirty="0">
                <a:solidFill>
                  <a:srgbClr val="000000"/>
                </a:solidFill>
              </a:rPr>
              <a:t> участь у волонтерському русі «Адвокати ЗСУ» та проводять </a:t>
            </a:r>
            <a:r>
              <a:rPr lang="uk-UA" sz="2000" b="0" i="0" dirty="0">
                <a:solidFill>
                  <a:srgbClr val="000000"/>
                </a:solidFill>
                <a:effectLst/>
              </a:rPr>
              <a:t>консультування військовослужбовців та членів їх сімей з питань медичного права</a:t>
            </a:r>
            <a:endParaRPr lang="uk-UA" sz="2000" dirty="0"/>
          </a:p>
          <a:p>
            <a:pPr marL="342900" lvl="0" indent="-342900" algn="just">
              <a:lnSpc>
                <a:spcPct val="115000"/>
              </a:lnSpc>
              <a:buFont typeface="Times New Roman" panose="02020603050405020304" pitchFamily="18" charset="0"/>
              <a:buChar char="-"/>
            </a:pPr>
            <a:endParaRPr lang="uk-UA" sz="1800" dirty="0"/>
          </a:p>
        </p:txBody>
      </p:sp>
      <p:pic>
        <p:nvPicPr>
          <p:cNvPr id="8" name="Рисунок 7">
            <a:extLst>
              <a:ext uri="{FF2B5EF4-FFF2-40B4-BE49-F238E27FC236}">
                <a16:creationId xmlns:a16="http://schemas.microsoft.com/office/drawing/2014/main" id="{40BC9F5F-E84B-4BC7-D33B-B549A562C9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8400" y="3053807"/>
            <a:ext cx="3631856" cy="3505200"/>
          </a:xfrm>
          <a:prstGeom prst="rect">
            <a:avLst/>
          </a:prstGeom>
        </p:spPr>
      </p:pic>
    </p:spTree>
    <p:extLst>
      <p:ext uri="{BB962C8B-B14F-4D97-AF65-F5344CB8AC3E}">
        <p14:creationId xmlns:p14="http://schemas.microsoft.com/office/powerpoint/2010/main" val="1658225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E6BD67-DCB1-4446-8B3F-E34A5D9D722F}"/>
              </a:ext>
            </a:extLst>
          </p:cNvPr>
          <p:cNvSpPr>
            <a:spLocks noGrp="1"/>
          </p:cNvSpPr>
          <p:nvPr>
            <p:ph type="title"/>
          </p:nvPr>
        </p:nvSpPr>
        <p:spPr/>
        <p:txBody>
          <a:bodyPr/>
          <a:lstStyle/>
          <a:p>
            <a:endParaRPr lang="uk-UA"/>
          </a:p>
        </p:txBody>
      </p:sp>
      <p:sp>
        <p:nvSpPr>
          <p:cNvPr id="3" name="Місце для тексту 2">
            <a:extLst>
              <a:ext uri="{FF2B5EF4-FFF2-40B4-BE49-F238E27FC236}">
                <a16:creationId xmlns:a16="http://schemas.microsoft.com/office/drawing/2014/main" id="{CF66F4D4-2048-4F60-B370-5671E63612C8}"/>
              </a:ext>
            </a:extLst>
          </p:cNvPr>
          <p:cNvSpPr>
            <a:spLocks noGrp="1"/>
          </p:cNvSpPr>
          <p:nvPr>
            <p:ph type="body" idx="1"/>
          </p:nvPr>
        </p:nvSpPr>
        <p:spPr>
          <a:xfrm>
            <a:off x="546302" y="2057400"/>
            <a:ext cx="7835697" cy="769441"/>
          </a:xfrm>
        </p:spPr>
        <p:txBody>
          <a:bodyPr/>
          <a:lstStyle/>
          <a:p>
            <a:pPr algn="ctr"/>
            <a:r>
              <a:rPr lang="uk-UA" sz="5000" b="1" dirty="0">
                <a:solidFill>
                  <a:schemeClr val="tx2"/>
                </a:solidFill>
                <a:latin typeface="+mj-lt"/>
              </a:rPr>
              <a:t>ДЯКУЮ ЗА СПІВПРАЦЮ!</a:t>
            </a:r>
          </a:p>
        </p:txBody>
      </p:sp>
    </p:spTree>
    <p:extLst>
      <p:ext uri="{BB962C8B-B14F-4D97-AF65-F5344CB8AC3E}">
        <p14:creationId xmlns:p14="http://schemas.microsoft.com/office/powerpoint/2010/main" val="768288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38200" y="1219200"/>
            <a:ext cx="7543800" cy="1200329"/>
          </a:xfrm>
          <a:prstGeom prst="rect">
            <a:avLst/>
          </a:prstGeom>
        </p:spPr>
        <p:txBody>
          <a:bodyPr wrap="square">
            <a:spAutoFit/>
          </a:bodyPr>
          <a:lstStyle/>
          <a:p>
            <a:pPr algn="ctr"/>
            <a:r>
              <a:rPr lang="uk-UA" sz="3600" b="1" dirty="0">
                <a:solidFill>
                  <a:schemeClr val="tx2"/>
                </a:solidFill>
                <a:latin typeface="+mj-lt"/>
                <a:cs typeface="Times New Roman" pitchFamily="18" charset="0"/>
              </a:rPr>
              <a:t>І. Підготовка тематичних статей, книг та публікацій у ЗМІ</a:t>
            </a:r>
            <a:endParaRPr lang="uk-UA" sz="3600" dirty="0">
              <a:latin typeface="+mj-lt"/>
            </a:endParaRPr>
          </a:p>
        </p:txBody>
      </p:sp>
      <p:sp>
        <p:nvSpPr>
          <p:cNvPr id="19458" name="Rectangle 2"/>
          <p:cNvSpPr>
            <a:spLocks noChangeArrowheads="1"/>
          </p:cNvSpPr>
          <p:nvPr/>
        </p:nvSpPr>
        <p:spPr bwMode="auto">
          <a:xfrm>
            <a:off x="457200" y="2402273"/>
            <a:ext cx="8305800" cy="40723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lnSpc>
                <a:spcPct val="115000"/>
              </a:lnSpc>
              <a:buFont typeface="Arial" panose="020B0604020202020204" pitchFamily="34" charset="0"/>
              <a:buChar char="•"/>
            </a:pPr>
            <a:r>
              <a:rPr lang="uk-UA" sz="2000" dirty="0" err="1">
                <a:effectLst/>
                <a:ea typeface="Calibri" panose="020F0502020204030204" pitchFamily="34" charset="0"/>
                <a:cs typeface="Times New Roman" panose="02020603050405020304" pitchFamily="18" charset="0"/>
              </a:rPr>
              <a:t>Сенюта</a:t>
            </a:r>
            <a:r>
              <a:rPr lang="uk-UA" sz="2000" dirty="0">
                <a:effectLst/>
                <a:ea typeface="Calibri" panose="020F0502020204030204" pitchFamily="34" charset="0"/>
                <a:cs typeface="Times New Roman" panose="02020603050405020304" pitchFamily="18" charset="0"/>
              </a:rPr>
              <a:t> І. Я. Актуальні питання прав людини у сфері надання медичної допомоги крізь призму </a:t>
            </a:r>
            <a:r>
              <a:rPr lang="uk-UA" sz="2000" dirty="0" err="1">
                <a:effectLst/>
                <a:ea typeface="Calibri" panose="020F0502020204030204" pitchFamily="34" charset="0"/>
                <a:cs typeface="Times New Roman" panose="02020603050405020304" pitchFamily="18" charset="0"/>
              </a:rPr>
              <a:t>новельної</a:t>
            </a:r>
            <a:r>
              <a:rPr lang="uk-UA" sz="2000" dirty="0">
                <a:effectLst/>
                <a:ea typeface="Calibri" panose="020F0502020204030204" pitchFamily="34" charset="0"/>
                <a:cs typeface="Times New Roman" panose="02020603050405020304" pitchFamily="18" charset="0"/>
              </a:rPr>
              <a:t> практики Європейського суду з прав людини. </a:t>
            </a:r>
            <a:r>
              <a:rPr lang="en-US" sz="2000" dirty="0">
                <a:effectLst/>
                <a:ea typeface="Calibri" panose="020F0502020204030204" pitchFamily="34" charset="0"/>
                <a:cs typeface="Times New Roman" panose="02020603050405020304" pitchFamily="18" charset="0"/>
              </a:rPr>
              <a:t>URL</a:t>
            </a:r>
            <a:r>
              <a:rPr lang="uk-UA" sz="2000" dirty="0">
                <a:effectLst/>
                <a:ea typeface="Calibri" panose="020F0502020204030204" pitchFamily="34" charset="0"/>
                <a:cs typeface="Times New Roman" panose="02020603050405020304" pitchFamily="18" charset="0"/>
              </a:rPr>
              <a:t>: </a:t>
            </a:r>
            <a:r>
              <a:rPr lang="uk-UA" sz="2000" u="sng" dirty="0">
                <a:solidFill>
                  <a:srgbClr val="0000FF"/>
                </a:solidFill>
                <a:effectLst/>
                <a:ea typeface="Calibri" panose="020F0502020204030204" pitchFamily="34" charset="0"/>
                <a:cs typeface="Times New Roman" panose="02020603050405020304" pitchFamily="18" charset="0"/>
                <a:hlinkClick r:id="rId2"/>
              </a:rPr>
              <a:t>https://medcom.unba.org.ua/committee-activity</a:t>
            </a:r>
            <a:endParaRPr lang="uk-UA" sz="2000" u="sng" dirty="0">
              <a:solidFill>
                <a:srgbClr val="0000FF"/>
              </a:solidFill>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uk-UA" sz="2000" dirty="0" err="1">
                <a:effectLst/>
                <a:ea typeface="Calibri" panose="020F0502020204030204" pitchFamily="34" charset="0"/>
                <a:cs typeface="Times New Roman" panose="02020603050405020304" pitchFamily="18" charset="0"/>
              </a:rPr>
              <a:t>Миколаєць</a:t>
            </a:r>
            <a:r>
              <a:rPr lang="uk-UA" sz="2000" dirty="0">
                <a:effectLst/>
                <a:ea typeface="Calibri" panose="020F0502020204030204" pitchFamily="34" charset="0"/>
                <a:cs typeface="Times New Roman" panose="02020603050405020304" pitchFamily="18" charset="0"/>
              </a:rPr>
              <a:t> Ю. </a:t>
            </a:r>
            <a:r>
              <a:rPr lang="uk-UA" sz="2000" dirty="0">
                <a:solidFill>
                  <a:srgbClr val="000000"/>
                </a:solidFill>
                <a:effectLst/>
                <a:ea typeface="Calibri" panose="020F0502020204030204" pitchFamily="34" charset="0"/>
                <a:cs typeface="Times New Roman" panose="02020603050405020304" pitchFamily="18" charset="0"/>
              </a:rPr>
              <a:t>Мобілізація медичних працівників: кого можуть призвати на військову службу та хто не підлягає мобілізації</a:t>
            </a:r>
            <a:r>
              <a:rPr lang="uk-UA" sz="2000" dirty="0">
                <a:effectLst/>
                <a:ea typeface="Calibri" panose="020F0502020204030204" pitchFamily="34" charset="0"/>
                <a:cs typeface="Times New Roman" panose="02020603050405020304" pitchFamily="18" charset="0"/>
              </a:rPr>
              <a:t>. </a:t>
            </a:r>
            <a:r>
              <a:rPr lang="en-US" sz="2000" dirty="0">
                <a:effectLst/>
                <a:ea typeface="Calibri" panose="020F0502020204030204" pitchFamily="34" charset="0"/>
                <a:cs typeface="Times New Roman" panose="02020603050405020304" pitchFamily="18" charset="0"/>
              </a:rPr>
              <a:t>URL</a:t>
            </a:r>
            <a:r>
              <a:rPr lang="uk-UA" sz="2000" dirty="0">
                <a:effectLst/>
                <a:ea typeface="Calibri" panose="020F0502020204030204" pitchFamily="34" charset="0"/>
                <a:cs typeface="Times New Roman" panose="02020603050405020304" pitchFamily="18" charset="0"/>
              </a:rPr>
              <a:t>: </a:t>
            </a:r>
            <a:r>
              <a:rPr lang="uk-UA" sz="2000" u="sng" dirty="0">
                <a:solidFill>
                  <a:srgbClr val="0000FF"/>
                </a:solidFill>
                <a:effectLst/>
                <a:ea typeface="Calibri" panose="020F0502020204030204" pitchFamily="34" charset="0"/>
                <a:cs typeface="Times New Roman" panose="02020603050405020304" pitchFamily="18" charset="0"/>
                <a:hlinkClick r:id="rId3"/>
              </a:rPr>
              <a:t>https://medplatforma.com.ua/article/2486-moblzatsya-medpratsvnikv-2022-chi-vs-mediki-vyskovozobovyazan</a:t>
            </a:r>
            <a:r>
              <a:rPr lang="uk-UA" sz="2000" dirty="0">
                <a:effectLst/>
                <a:ea typeface="Calibri" panose="020F0502020204030204" pitchFamily="34" charset="0"/>
                <a:cs typeface="Times New Roman" panose="02020603050405020304" pitchFamily="18" charset="0"/>
              </a:rPr>
              <a:t>  </a:t>
            </a:r>
            <a:endParaRPr lang="en-US" sz="2000" dirty="0">
              <a:effectLst/>
              <a:ea typeface="Calibri" panose="020F0502020204030204" pitchFamily="34" charset="0"/>
              <a:cs typeface="Times New Roman" panose="02020603050405020304" pitchFamily="18" charset="0"/>
            </a:endParaRPr>
          </a:p>
          <a:p>
            <a:pPr marL="342900" indent="-342900" algn="just">
              <a:lnSpc>
                <a:spcPct val="115000"/>
              </a:lnSpc>
              <a:spcAft>
                <a:spcPts val="1000"/>
              </a:spcAft>
              <a:buFont typeface="Arial" panose="020B0604020202020204" pitchFamily="34" charset="0"/>
              <a:buChar char="•"/>
            </a:pPr>
            <a:r>
              <a:rPr lang="uk-UA" sz="2000" dirty="0">
                <a:effectLst/>
                <a:ea typeface="Calibri" panose="020F0502020204030204" pitchFamily="34" charset="0"/>
                <a:cs typeface="Times New Roman" panose="02020603050405020304" pitchFamily="18" charset="0"/>
              </a:rPr>
              <a:t>Валах В. </a:t>
            </a:r>
            <a:r>
              <a:rPr lang="uk-UA" sz="2000" dirty="0" err="1">
                <a:effectLst/>
                <a:ea typeface="Calibri" panose="020F0502020204030204" pitchFamily="34" charset="0"/>
                <a:cs typeface="Times New Roman" panose="02020603050405020304" pitchFamily="18" charset="0"/>
              </a:rPr>
              <a:t>Колабораційна</a:t>
            </a:r>
            <a:r>
              <a:rPr lang="uk-UA" sz="2000" dirty="0">
                <a:effectLst/>
                <a:ea typeface="Calibri" panose="020F0502020204030204" pitchFamily="34" charset="0"/>
                <a:cs typeface="Times New Roman" panose="02020603050405020304" pitchFamily="18" charset="0"/>
              </a:rPr>
              <a:t> діяльність медичних працівників на окупованих територіях: українські реалії </a:t>
            </a:r>
            <a:r>
              <a:rPr lang="en-US" sz="2000" dirty="0">
                <a:effectLst/>
                <a:ea typeface="Calibri" panose="020F0502020204030204" pitchFamily="34" charset="0"/>
                <a:cs typeface="Times New Roman" panose="02020603050405020304" pitchFamily="18" charset="0"/>
              </a:rPr>
              <a:t>URL</a:t>
            </a:r>
            <a:r>
              <a:rPr lang="uk-UA" sz="2000" dirty="0">
                <a:effectLst/>
                <a:ea typeface="Calibri" panose="020F0502020204030204" pitchFamily="34" charset="0"/>
                <a:cs typeface="Times New Roman" panose="02020603050405020304" pitchFamily="18" charset="0"/>
              </a:rPr>
              <a:t>: </a:t>
            </a:r>
            <a:r>
              <a:rPr lang="uk-UA" sz="2000" u="sng" dirty="0">
                <a:solidFill>
                  <a:srgbClr val="0000FF"/>
                </a:solidFill>
                <a:effectLst/>
                <a:ea typeface="Calibri" panose="020F0502020204030204" pitchFamily="34" charset="0"/>
                <a:cs typeface="Times New Roman" panose="02020603050405020304" pitchFamily="18" charset="0"/>
                <a:hlinkClick r:id="rId2"/>
              </a:rPr>
              <a:t>https://medcom.unba.org.ua/committee-activity</a:t>
            </a:r>
            <a:r>
              <a:rPr lang="uk-UA" sz="2000" dirty="0">
                <a:effectLst/>
                <a:ea typeface="Calibri" panose="020F0502020204030204" pitchFamily="34" charset="0"/>
                <a:cs typeface="Times New Roman" panose="02020603050405020304" pitchFamily="18" charset="0"/>
              </a:rPr>
              <a:t> </a:t>
            </a:r>
          </a:p>
          <a:p>
            <a:pPr marL="285750" indent="-285750" algn="just">
              <a:lnSpc>
                <a:spcPct val="106000"/>
              </a:lnSpc>
              <a:spcAft>
                <a:spcPts val="800"/>
              </a:spcAft>
              <a:buFont typeface="Arial" panose="020B0604020202020204" pitchFamily="34" charset="0"/>
              <a:buChar char="•"/>
            </a:pPr>
            <a:endParaRPr lang="uk-UA" sz="2000" dirty="0">
              <a:effectLst/>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33551" y="1085291"/>
            <a:ext cx="7543800" cy="1200329"/>
          </a:xfrm>
          <a:prstGeom prst="rect">
            <a:avLst/>
          </a:prstGeom>
        </p:spPr>
        <p:txBody>
          <a:bodyPr wrap="square">
            <a:spAutoFit/>
          </a:bodyPr>
          <a:lstStyle/>
          <a:p>
            <a:pPr algn="ctr"/>
            <a:r>
              <a:rPr lang="uk-UA" sz="3600" b="1" dirty="0">
                <a:solidFill>
                  <a:schemeClr val="tx2"/>
                </a:solidFill>
                <a:latin typeface="+mj-lt"/>
                <a:cs typeface="Times New Roman" pitchFamily="18" charset="0"/>
              </a:rPr>
              <a:t>І. Підготовка тематичних статей, книг та публікацій у ЗМІ</a:t>
            </a:r>
            <a:endParaRPr lang="uk-UA" sz="3600" dirty="0">
              <a:latin typeface="+mj-lt"/>
            </a:endParaRPr>
          </a:p>
        </p:txBody>
      </p:sp>
      <p:sp>
        <p:nvSpPr>
          <p:cNvPr id="2" name="Заголовок 1">
            <a:extLst>
              <a:ext uri="{FF2B5EF4-FFF2-40B4-BE49-F238E27FC236}">
                <a16:creationId xmlns:a16="http://schemas.microsoft.com/office/drawing/2014/main" id="{57E7691B-320C-44DD-8564-0A778DF9F9E5}"/>
              </a:ext>
            </a:extLst>
          </p:cNvPr>
          <p:cNvSpPr>
            <a:spLocks noGrp="1"/>
          </p:cNvSpPr>
          <p:nvPr>
            <p:ph type="title"/>
          </p:nvPr>
        </p:nvSpPr>
        <p:spPr/>
        <p:txBody>
          <a:bodyPr/>
          <a:lstStyle/>
          <a:p>
            <a:endParaRPr lang="uk-UA"/>
          </a:p>
        </p:txBody>
      </p:sp>
      <p:sp>
        <p:nvSpPr>
          <p:cNvPr id="3" name="Місце для тексту 2">
            <a:extLst>
              <a:ext uri="{FF2B5EF4-FFF2-40B4-BE49-F238E27FC236}">
                <a16:creationId xmlns:a16="http://schemas.microsoft.com/office/drawing/2014/main" id="{9E3B19F1-8869-473C-8C8D-3C0452DE7E7B}"/>
              </a:ext>
            </a:extLst>
          </p:cNvPr>
          <p:cNvSpPr>
            <a:spLocks noGrp="1"/>
          </p:cNvSpPr>
          <p:nvPr>
            <p:ph type="body" idx="1"/>
          </p:nvPr>
        </p:nvSpPr>
        <p:spPr>
          <a:xfrm>
            <a:off x="546303" y="2223966"/>
            <a:ext cx="8118296" cy="3453766"/>
          </a:xfrm>
        </p:spPr>
        <p:txBody>
          <a:bodyPr/>
          <a:lstStyle/>
          <a:p>
            <a:pPr marL="342900" indent="-342900" algn="just">
              <a:lnSpc>
                <a:spcPct val="106000"/>
              </a:lnSpc>
              <a:spcAft>
                <a:spcPts val="800"/>
              </a:spcAft>
              <a:buFont typeface="Arial" panose="020B0604020202020204" pitchFamily="34" charset="0"/>
              <a:buChar char="•"/>
            </a:pPr>
            <a:r>
              <a:rPr lang="uk-UA" sz="2000" dirty="0" err="1">
                <a:effectLst/>
                <a:latin typeface="+mn-lt"/>
                <a:ea typeface="Calibri" panose="020F0502020204030204" pitchFamily="34" charset="0"/>
                <a:cs typeface="Times New Roman" panose="02020603050405020304" pitchFamily="18" charset="0"/>
              </a:rPr>
              <a:t>Дюжев</a:t>
            </a:r>
            <a:r>
              <a:rPr lang="uk-UA" sz="2000" dirty="0">
                <a:effectLst/>
                <a:latin typeface="+mn-lt"/>
                <a:ea typeface="Calibri" panose="020F0502020204030204" pitchFamily="34" charset="0"/>
                <a:cs typeface="Times New Roman" panose="02020603050405020304" pitchFamily="18" charset="0"/>
              </a:rPr>
              <a:t> Д. В. Проблема забезпечення прав громадян у сфері охорони здоров'я в умовах воєнного стану </a:t>
            </a:r>
            <a:r>
              <a:rPr lang="en-US" sz="2000" dirty="0">
                <a:effectLst/>
                <a:latin typeface="+mn-lt"/>
                <a:ea typeface="Calibri" panose="020F0502020204030204" pitchFamily="34" charset="0"/>
                <a:cs typeface="Times New Roman" panose="02020603050405020304" pitchFamily="18" charset="0"/>
              </a:rPr>
              <a:t>URL</a:t>
            </a:r>
            <a:r>
              <a:rPr lang="uk-UA" sz="2000" dirty="0">
                <a:effectLst/>
                <a:latin typeface="+mn-lt"/>
                <a:ea typeface="Calibri" panose="020F0502020204030204" pitchFamily="34" charset="0"/>
                <a:cs typeface="Times New Roman" panose="02020603050405020304" pitchFamily="18" charset="0"/>
              </a:rPr>
              <a:t>: </a:t>
            </a:r>
            <a:r>
              <a:rPr lang="uk-UA" sz="2000" u="sng" dirty="0">
                <a:solidFill>
                  <a:srgbClr val="0000FF"/>
                </a:solidFill>
                <a:effectLst/>
                <a:latin typeface="+mn-lt"/>
                <a:ea typeface="Calibri" panose="020F0502020204030204" pitchFamily="34" charset="0"/>
                <a:cs typeface="Times New Roman" panose="02020603050405020304" pitchFamily="18" charset="0"/>
                <a:hlinkClick r:id="rId2"/>
              </a:rPr>
              <a:t>https://medcom.unba.org.ua/committee-activity</a:t>
            </a:r>
            <a:endParaRPr lang="uk-UA" sz="2000" dirty="0">
              <a:effectLst/>
              <a:latin typeface="+mn-lt"/>
              <a:ea typeface="Calibri" panose="020F0502020204030204" pitchFamily="34" charset="0"/>
              <a:cs typeface="Times New Roman" panose="02020603050405020304" pitchFamily="18" charset="0"/>
            </a:endParaRPr>
          </a:p>
          <a:p>
            <a:pPr marL="342900" indent="-342900" algn="just">
              <a:lnSpc>
                <a:spcPct val="106000"/>
              </a:lnSpc>
              <a:spcAft>
                <a:spcPts val="800"/>
              </a:spcAft>
              <a:buFont typeface="Arial" panose="020B0604020202020204" pitchFamily="34" charset="0"/>
              <a:buChar char="•"/>
            </a:pPr>
            <a:r>
              <a:rPr lang="uk-UA" sz="2000" dirty="0" err="1">
                <a:effectLst/>
                <a:latin typeface="+mn-lt"/>
                <a:ea typeface="Calibri" panose="020F0502020204030204" pitchFamily="34" charset="0"/>
                <a:cs typeface="Times New Roman" panose="02020603050405020304" pitchFamily="18" charset="0"/>
              </a:rPr>
              <a:t>Терешко</a:t>
            </a:r>
            <a:r>
              <a:rPr lang="uk-UA" sz="2000" dirty="0">
                <a:effectLst/>
                <a:latin typeface="+mn-lt"/>
                <a:ea typeface="Calibri" panose="020F0502020204030204" pitchFamily="34" charset="0"/>
                <a:cs typeface="Times New Roman" panose="02020603050405020304" pitchFamily="18" charset="0"/>
              </a:rPr>
              <a:t> Х. Я. E-</a:t>
            </a:r>
            <a:r>
              <a:rPr lang="uk-UA" sz="2000" dirty="0" err="1">
                <a:effectLst/>
                <a:latin typeface="+mn-lt"/>
                <a:ea typeface="Calibri" panose="020F0502020204030204" pitchFamily="34" charset="0"/>
                <a:cs typeface="Times New Roman" panose="02020603050405020304" pitchFamily="18" charset="0"/>
              </a:rPr>
              <a:t>health</a:t>
            </a:r>
            <a:r>
              <a:rPr lang="uk-UA" sz="2000" dirty="0">
                <a:effectLst/>
                <a:latin typeface="+mn-lt"/>
                <a:ea typeface="Calibri" panose="020F0502020204030204" pitchFamily="34" charset="0"/>
                <a:cs typeface="Times New Roman" panose="02020603050405020304" pitchFamily="18" charset="0"/>
              </a:rPr>
              <a:t> в Україні: досягнення та недоліки. </a:t>
            </a:r>
            <a:r>
              <a:rPr lang="en-US" sz="2000" dirty="0">
                <a:effectLst/>
                <a:latin typeface="+mn-lt"/>
                <a:ea typeface="Calibri" panose="020F0502020204030204" pitchFamily="34" charset="0"/>
                <a:cs typeface="Times New Roman" panose="02020603050405020304" pitchFamily="18" charset="0"/>
              </a:rPr>
              <a:t>URL</a:t>
            </a:r>
            <a:r>
              <a:rPr lang="uk-UA" sz="2000" dirty="0">
                <a:effectLst/>
                <a:latin typeface="+mn-lt"/>
                <a:ea typeface="Calibri" panose="020F0502020204030204" pitchFamily="34" charset="0"/>
                <a:cs typeface="Times New Roman" panose="02020603050405020304" pitchFamily="18" charset="0"/>
              </a:rPr>
              <a:t>: </a:t>
            </a:r>
            <a:r>
              <a:rPr lang="uk-UA" sz="2000" u="sng" dirty="0">
                <a:solidFill>
                  <a:srgbClr val="0000FF"/>
                </a:solidFill>
                <a:effectLst/>
                <a:latin typeface="+mn-lt"/>
                <a:ea typeface="Calibri" panose="020F0502020204030204" pitchFamily="34" charset="0"/>
                <a:cs typeface="Times New Roman" panose="02020603050405020304" pitchFamily="18" charset="0"/>
                <a:hlinkClick r:id="rId2"/>
              </a:rPr>
              <a:t>https://medcom.unba.org.ua/committee-activity</a:t>
            </a:r>
            <a:r>
              <a:rPr lang="uk-UA" sz="2000" dirty="0">
                <a:effectLst/>
                <a:latin typeface="+mn-lt"/>
                <a:ea typeface="Calibri" panose="020F0502020204030204" pitchFamily="34" charset="0"/>
                <a:cs typeface="Times New Roman" panose="02020603050405020304" pitchFamily="18" charset="0"/>
              </a:rPr>
              <a:t> </a:t>
            </a:r>
            <a:endParaRPr lang="en-US" sz="2000" dirty="0">
              <a:effectLst/>
              <a:latin typeface="+mn-lt"/>
              <a:ea typeface="Calibri" panose="020F0502020204030204" pitchFamily="34" charset="0"/>
              <a:cs typeface="Times New Roman" panose="02020603050405020304" pitchFamily="18" charset="0"/>
            </a:endParaRPr>
          </a:p>
          <a:p>
            <a:pPr marL="342900" indent="-342900" algn="just">
              <a:lnSpc>
                <a:spcPct val="106000"/>
              </a:lnSpc>
              <a:spcAft>
                <a:spcPts val="800"/>
              </a:spcAft>
              <a:buFont typeface="Arial" panose="020B0604020202020204" pitchFamily="34" charset="0"/>
              <a:buChar char="•"/>
            </a:pPr>
            <a:r>
              <a:rPr lang="uk-UA" sz="2000" dirty="0" err="1">
                <a:solidFill>
                  <a:srgbClr val="000000"/>
                </a:solidFill>
                <a:latin typeface="+mn-lt"/>
                <a:ea typeface="Times New Roman" panose="02020603050405020304" pitchFamily="18" charset="0"/>
              </a:rPr>
              <a:t>Сенюта</a:t>
            </a:r>
            <a:r>
              <a:rPr lang="uk-UA" sz="2000" dirty="0">
                <a:solidFill>
                  <a:srgbClr val="000000"/>
                </a:solidFill>
                <a:latin typeface="+mn-lt"/>
                <a:ea typeface="Times New Roman" panose="02020603050405020304" pitchFamily="18" charset="0"/>
              </a:rPr>
              <a:t> І.Я. </a:t>
            </a:r>
            <a:r>
              <a:rPr lang="uk-UA" sz="2000" dirty="0">
                <a:solidFill>
                  <a:srgbClr val="000000"/>
                </a:solidFill>
                <a:effectLst/>
                <a:latin typeface="+mn-lt"/>
                <a:ea typeface="Times New Roman" panose="02020603050405020304" pitchFamily="18" charset="0"/>
              </a:rPr>
              <a:t>Захист персональних даних у сфері охорони здоров’я: інструменти для адвоката: дієві інструменти в роботі адвоката</a:t>
            </a:r>
            <a:r>
              <a:rPr lang="uk-UA" sz="2000" dirty="0">
                <a:solidFill>
                  <a:srgbClr val="212121"/>
                </a:solidFill>
                <a:effectLst/>
                <a:latin typeface="+mn-lt"/>
                <a:ea typeface="Calibri" panose="020F0502020204030204" pitchFamily="34" charset="0"/>
              </a:rPr>
              <a:t>. </a:t>
            </a:r>
            <a:r>
              <a:rPr lang="en-US" sz="2000" dirty="0">
                <a:effectLst/>
                <a:latin typeface="+mn-lt"/>
                <a:ea typeface="Calibri" panose="020F0502020204030204" pitchFamily="34" charset="0"/>
              </a:rPr>
              <a:t>URL</a:t>
            </a:r>
            <a:r>
              <a:rPr lang="uk-UA" sz="2000" dirty="0">
                <a:effectLst/>
                <a:latin typeface="+mn-lt"/>
                <a:ea typeface="Calibri" panose="020F0502020204030204" pitchFamily="34" charset="0"/>
              </a:rPr>
              <a:t>: </a:t>
            </a:r>
            <a:r>
              <a:rPr lang="uk-UA" sz="2000" u="sng" dirty="0">
                <a:solidFill>
                  <a:srgbClr val="0000FF"/>
                </a:solidFill>
                <a:effectLst/>
                <a:latin typeface="+mn-lt"/>
                <a:ea typeface="Calibri" panose="020F0502020204030204" pitchFamily="34" charset="0"/>
                <a:cs typeface="Times New Roman" panose="02020603050405020304" pitchFamily="18" charset="0"/>
                <a:hlinkClick r:id="rId3"/>
              </a:rPr>
              <a:t>https://advokatpost.com/zakhyst-personalnykh-danykh-u-sferi-okhorony-zdorov-ia-iryna-seniuta-rozpovila-pro-diievi-instrumenty-v-roboti-advokata/</a:t>
            </a:r>
            <a:endParaRPr lang="uk-UA" sz="2000" dirty="0">
              <a:effectLst/>
              <a:latin typeface="+mn-lt"/>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33551" y="1085291"/>
            <a:ext cx="7543800" cy="1200329"/>
          </a:xfrm>
          <a:prstGeom prst="rect">
            <a:avLst/>
          </a:prstGeom>
        </p:spPr>
        <p:txBody>
          <a:bodyPr wrap="square">
            <a:spAutoFit/>
          </a:bodyPr>
          <a:lstStyle/>
          <a:p>
            <a:pPr algn="ctr"/>
            <a:r>
              <a:rPr lang="uk-UA" sz="3600" b="1" dirty="0">
                <a:solidFill>
                  <a:schemeClr val="tx2"/>
                </a:solidFill>
                <a:latin typeface="+mj-lt"/>
                <a:cs typeface="Times New Roman" pitchFamily="18" charset="0"/>
              </a:rPr>
              <a:t>І. Підготовка тематичних статей, книг та публікацій у ЗМІ</a:t>
            </a:r>
            <a:endParaRPr lang="uk-UA" sz="3600" dirty="0">
              <a:latin typeface="+mj-lt"/>
            </a:endParaRPr>
          </a:p>
        </p:txBody>
      </p:sp>
      <p:sp>
        <p:nvSpPr>
          <p:cNvPr id="2" name="Заголовок 1">
            <a:extLst>
              <a:ext uri="{FF2B5EF4-FFF2-40B4-BE49-F238E27FC236}">
                <a16:creationId xmlns:a16="http://schemas.microsoft.com/office/drawing/2014/main" id="{57E7691B-320C-44DD-8564-0A778DF9F9E5}"/>
              </a:ext>
            </a:extLst>
          </p:cNvPr>
          <p:cNvSpPr>
            <a:spLocks noGrp="1"/>
          </p:cNvSpPr>
          <p:nvPr>
            <p:ph type="title"/>
          </p:nvPr>
        </p:nvSpPr>
        <p:spPr/>
        <p:txBody>
          <a:bodyPr/>
          <a:lstStyle/>
          <a:p>
            <a:endParaRPr lang="uk-UA"/>
          </a:p>
        </p:txBody>
      </p:sp>
      <p:sp>
        <p:nvSpPr>
          <p:cNvPr id="3" name="Місце для тексту 2">
            <a:extLst>
              <a:ext uri="{FF2B5EF4-FFF2-40B4-BE49-F238E27FC236}">
                <a16:creationId xmlns:a16="http://schemas.microsoft.com/office/drawing/2014/main" id="{9E3B19F1-8869-473C-8C8D-3C0452DE7E7B}"/>
              </a:ext>
            </a:extLst>
          </p:cNvPr>
          <p:cNvSpPr>
            <a:spLocks noGrp="1"/>
          </p:cNvSpPr>
          <p:nvPr>
            <p:ph type="body" idx="1"/>
          </p:nvPr>
        </p:nvSpPr>
        <p:spPr>
          <a:xfrm>
            <a:off x="546303" y="2285620"/>
            <a:ext cx="8118296" cy="4226542"/>
          </a:xfrm>
        </p:spPr>
        <p:txBody>
          <a:bodyPr/>
          <a:lstStyle/>
          <a:p>
            <a:pPr marL="342900" lvl="0" indent="-342900" algn="just">
              <a:lnSpc>
                <a:spcPct val="115000"/>
              </a:lnSpc>
              <a:buFont typeface="Arial" panose="020B0604020202020204" pitchFamily="34" charset="0"/>
              <a:buChar char="•"/>
              <a:tabLst>
                <a:tab pos="18034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000" dirty="0" err="1">
                <a:solidFill>
                  <a:srgbClr val="000000"/>
                </a:solidFill>
                <a:effectLst/>
                <a:latin typeface="+mn-lt"/>
                <a:ea typeface="Calibri" panose="020F0502020204030204" pitchFamily="34" charset="0"/>
                <a:cs typeface="Times New Roman" panose="02020603050405020304" pitchFamily="18" charset="0"/>
              </a:rPr>
              <a:t>Дюжев</a:t>
            </a:r>
            <a:r>
              <a:rPr lang="uk-UA" sz="2000" dirty="0">
                <a:solidFill>
                  <a:srgbClr val="000000"/>
                </a:solidFill>
                <a:effectLst/>
                <a:latin typeface="+mn-lt"/>
                <a:ea typeface="Calibri" panose="020F0502020204030204" pitchFamily="34" charset="0"/>
                <a:cs typeface="Times New Roman" panose="02020603050405020304" pitchFamily="18" charset="0"/>
              </a:rPr>
              <a:t> Д.В. «Громадянське суспільство: питання забезпечення інформаційних прав людини у сфері охорони здоров’я». Матеріали Всеукраїнської науково-</a:t>
            </a:r>
            <a:r>
              <a:rPr lang="uk-UA" sz="2000" dirty="0" err="1">
                <a:solidFill>
                  <a:srgbClr val="000000"/>
                </a:solidFill>
                <a:effectLst/>
                <a:latin typeface="+mn-lt"/>
                <a:ea typeface="Calibri" panose="020F0502020204030204" pitchFamily="34" charset="0"/>
                <a:cs typeface="Times New Roman" panose="02020603050405020304" pitchFamily="18" charset="0"/>
              </a:rPr>
              <a:t>практичої</a:t>
            </a:r>
            <a:r>
              <a:rPr lang="uk-UA" sz="2000" dirty="0">
                <a:solidFill>
                  <a:srgbClr val="000000"/>
                </a:solidFill>
                <a:effectLst/>
                <a:latin typeface="+mn-lt"/>
                <a:ea typeface="Calibri" panose="020F0502020204030204" pitchFamily="34" charset="0"/>
                <a:cs typeface="Times New Roman" panose="02020603050405020304" pitchFamily="18" charset="0"/>
              </a:rPr>
              <a:t> конференції «Проблеми формування громадянського суспільства в Україні: все або нічого...», Дніпропетровський державний університет внутрішніх справ, м. Дніпро, 28.10.2022.</a:t>
            </a:r>
            <a:endParaRPr lang="uk-UA" sz="2000" dirty="0">
              <a:effectLst/>
              <a:latin typeface="+mn-lt"/>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pPr>
            <a:r>
              <a:rPr lang="uk-UA" sz="2000" dirty="0" err="1">
                <a:effectLst/>
                <a:latin typeface="+mn-lt"/>
                <a:ea typeface="Calibri" panose="020F0502020204030204" pitchFamily="34" charset="0"/>
                <a:cs typeface="Times New Roman" panose="02020603050405020304" pitchFamily="18" charset="0"/>
              </a:rPr>
              <a:t>Миколаєць</a:t>
            </a:r>
            <a:r>
              <a:rPr lang="uk-UA" sz="2000" dirty="0">
                <a:effectLst/>
                <a:latin typeface="+mn-lt"/>
                <a:ea typeface="Calibri" panose="020F0502020204030204" pitchFamily="34" charset="0"/>
                <a:cs typeface="Times New Roman" panose="02020603050405020304" pitchFamily="18" charset="0"/>
              </a:rPr>
              <a:t> Ю.М. Перевірте чи належить ваш </a:t>
            </a:r>
            <a:r>
              <a:rPr lang="uk-UA" sz="2000" dirty="0" err="1">
                <a:effectLst/>
                <a:latin typeface="+mn-lt"/>
                <a:ea typeface="Calibri" panose="020F0502020204030204" pitchFamily="34" charset="0"/>
                <a:cs typeface="Times New Roman" panose="02020603050405020304" pitchFamily="18" charset="0"/>
              </a:rPr>
              <a:t>медзаклад</a:t>
            </a:r>
            <a:r>
              <a:rPr lang="uk-UA" sz="2000" dirty="0">
                <a:effectLst/>
                <a:latin typeface="+mn-lt"/>
                <a:ea typeface="Calibri" panose="020F0502020204030204" pitchFamily="34" charset="0"/>
                <a:cs typeface="Times New Roman" panose="02020603050405020304" pitchFamily="18" charset="0"/>
              </a:rPr>
              <a:t> до об’єктів критичної інфраструктури. Спеціалізований щомісячний журнал. Управління закладом охорони здоров’я. №10 (190). 2022. С.9-13.</a:t>
            </a:r>
          </a:p>
          <a:p>
            <a:pPr marL="342900" lvl="0" indent="-342900" algn="just">
              <a:lnSpc>
                <a:spcPct val="115000"/>
              </a:lnSpc>
              <a:spcAft>
                <a:spcPts val="1000"/>
              </a:spcAft>
              <a:buFont typeface="Arial" panose="020B0604020202020204" pitchFamily="34" charset="0"/>
              <a:buChar char="•"/>
            </a:pPr>
            <a:r>
              <a:rPr lang="uk-UA" sz="2000" dirty="0" err="1">
                <a:effectLst/>
                <a:latin typeface="+mn-lt"/>
                <a:ea typeface="Calibri" panose="020F0502020204030204" pitchFamily="34" charset="0"/>
                <a:cs typeface="Times New Roman" panose="02020603050405020304" pitchFamily="18" charset="0"/>
              </a:rPr>
              <a:t>Миколаєць</a:t>
            </a:r>
            <a:r>
              <a:rPr lang="uk-UA" sz="2000" dirty="0">
                <a:effectLst/>
                <a:latin typeface="+mn-lt"/>
                <a:ea typeface="Calibri" panose="020F0502020204030204" pitchFamily="34" charset="0"/>
                <a:cs typeface="Times New Roman" panose="02020603050405020304" pitchFamily="18" charset="0"/>
              </a:rPr>
              <a:t> Ю.М. Медпрацівники в окупації: оплата праці й колабораціонізм Спеціалізований щомісячний журнал. Управління закладом охорони здоров’я. №10 (190). 2022. С.34-37.</a:t>
            </a:r>
          </a:p>
        </p:txBody>
      </p:sp>
    </p:spTree>
    <p:extLst>
      <p:ext uri="{BB962C8B-B14F-4D97-AF65-F5344CB8AC3E}">
        <p14:creationId xmlns:p14="http://schemas.microsoft.com/office/powerpoint/2010/main" val="231941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33551" y="1085291"/>
            <a:ext cx="7543800" cy="1200329"/>
          </a:xfrm>
          <a:prstGeom prst="rect">
            <a:avLst/>
          </a:prstGeom>
        </p:spPr>
        <p:txBody>
          <a:bodyPr wrap="square">
            <a:spAutoFit/>
          </a:bodyPr>
          <a:lstStyle/>
          <a:p>
            <a:pPr algn="ctr"/>
            <a:r>
              <a:rPr lang="uk-UA" sz="3600" b="1" dirty="0">
                <a:solidFill>
                  <a:schemeClr val="tx2"/>
                </a:solidFill>
                <a:latin typeface="+mj-lt"/>
                <a:cs typeface="Times New Roman" pitchFamily="18" charset="0"/>
              </a:rPr>
              <a:t>І. Підготовка тематичних статей, книг та публікацій у ЗМІ</a:t>
            </a:r>
            <a:endParaRPr lang="uk-UA" sz="3600" dirty="0">
              <a:latin typeface="+mj-lt"/>
            </a:endParaRPr>
          </a:p>
        </p:txBody>
      </p:sp>
      <p:sp>
        <p:nvSpPr>
          <p:cNvPr id="2" name="Заголовок 1">
            <a:extLst>
              <a:ext uri="{FF2B5EF4-FFF2-40B4-BE49-F238E27FC236}">
                <a16:creationId xmlns:a16="http://schemas.microsoft.com/office/drawing/2014/main" id="{57E7691B-320C-44DD-8564-0A778DF9F9E5}"/>
              </a:ext>
            </a:extLst>
          </p:cNvPr>
          <p:cNvSpPr>
            <a:spLocks noGrp="1"/>
          </p:cNvSpPr>
          <p:nvPr>
            <p:ph type="title"/>
          </p:nvPr>
        </p:nvSpPr>
        <p:spPr/>
        <p:txBody>
          <a:bodyPr/>
          <a:lstStyle/>
          <a:p>
            <a:endParaRPr lang="uk-UA"/>
          </a:p>
        </p:txBody>
      </p:sp>
      <p:sp>
        <p:nvSpPr>
          <p:cNvPr id="3" name="Місце для тексту 2">
            <a:extLst>
              <a:ext uri="{FF2B5EF4-FFF2-40B4-BE49-F238E27FC236}">
                <a16:creationId xmlns:a16="http://schemas.microsoft.com/office/drawing/2014/main" id="{9E3B19F1-8869-473C-8C8D-3C0452DE7E7B}"/>
              </a:ext>
            </a:extLst>
          </p:cNvPr>
          <p:cNvSpPr>
            <a:spLocks noGrp="1"/>
          </p:cNvSpPr>
          <p:nvPr>
            <p:ph type="body" idx="1"/>
          </p:nvPr>
        </p:nvSpPr>
        <p:spPr>
          <a:xfrm>
            <a:off x="546303" y="2223966"/>
            <a:ext cx="8118296" cy="4008918"/>
          </a:xfrm>
        </p:spPr>
        <p:txBody>
          <a:bodyPr/>
          <a:lstStyle/>
          <a:p>
            <a:pPr marL="285750" lvl="0" indent="-285750" algn="just">
              <a:buFont typeface="Arial" panose="020B0604020202020204" pitchFamily="34" charset="0"/>
              <a:buChar char="•"/>
            </a:pPr>
            <a:r>
              <a:rPr lang="uk-UA" sz="1800" dirty="0" err="1">
                <a:effectLst/>
                <a:latin typeface="+mn-lt"/>
                <a:ea typeface="Calibri" panose="020F0502020204030204" pitchFamily="34" charset="0"/>
                <a:cs typeface="Times New Roman" panose="02020603050405020304" pitchFamily="18" charset="0"/>
              </a:rPr>
              <a:t>Миколаєць</a:t>
            </a:r>
            <a:r>
              <a:rPr lang="uk-UA" sz="1800" dirty="0">
                <a:effectLst/>
                <a:latin typeface="+mn-lt"/>
                <a:ea typeface="Calibri" panose="020F0502020204030204" pitchFamily="34" charset="0"/>
                <a:cs typeface="Times New Roman" panose="02020603050405020304" pitchFamily="18" charset="0"/>
              </a:rPr>
              <a:t> Ю.М. Медогляд військовозобов’язаних в умовах воєнного стану: як та за чий кошт проводити Спеціалізований щомісячний журнал. Управління закладом охорони здоров’я. №11 (191) листопад 2022. С.52-57.</a:t>
            </a:r>
          </a:p>
          <a:p>
            <a:pPr lvl="0" algn="just"/>
            <a:r>
              <a:rPr lang="uk-UA" sz="1800" dirty="0">
                <a:effectLst/>
                <a:latin typeface="+mn-lt"/>
                <a:ea typeface="Calibri" panose="020F0502020204030204" pitchFamily="34" charset="0"/>
                <a:cs typeface="Times New Roman" panose="02020603050405020304" pitchFamily="18" charset="0"/>
              </a:rPr>
              <a:t>Консультації на </a:t>
            </a:r>
            <a:r>
              <a:rPr lang="uk-UA" sz="1800" u="none" strike="noStrike" dirty="0" err="1">
                <a:solidFill>
                  <a:srgbClr val="0000FF"/>
                </a:solidFill>
                <a:effectLst/>
                <a:latin typeface="+mn-lt"/>
                <a:ea typeface="Calibri" panose="020F0502020204030204" pitchFamily="34" charset="0"/>
                <a:cs typeface="Times New Roman" panose="02020603050405020304" pitchFamily="18" charset="0"/>
                <a:hlinkClick r:id="rId2"/>
              </a:rPr>
              <a:t>Експертус</a:t>
            </a:r>
            <a:r>
              <a:rPr lang="uk-UA" sz="1800" u="none" strike="noStrike" dirty="0">
                <a:solidFill>
                  <a:srgbClr val="0000FF"/>
                </a:solidFill>
                <a:effectLst/>
                <a:latin typeface="+mn-lt"/>
                <a:ea typeface="Calibri" panose="020F0502020204030204" pitchFamily="34" charset="0"/>
                <a:cs typeface="Times New Roman" panose="02020603050405020304" pitchFamily="18" charset="0"/>
                <a:hlinkClick r:id="rId2"/>
              </a:rPr>
              <a:t> </a:t>
            </a:r>
            <a:r>
              <a:rPr lang="uk-UA" sz="1800" u="none" strike="noStrike" dirty="0" err="1">
                <a:solidFill>
                  <a:srgbClr val="0000FF"/>
                </a:solidFill>
                <a:effectLst/>
                <a:latin typeface="+mn-lt"/>
                <a:ea typeface="Calibri" panose="020F0502020204030204" pitchFamily="34" charset="0"/>
                <a:cs typeface="Times New Roman" panose="02020603050405020304" pitchFamily="18" charset="0"/>
                <a:hlinkClick r:id="rId2"/>
              </a:rPr>
              <a:t>Медзаклад</a:t>
            </a:r>
            <a:r>
              <a:rPr lang="uk-UA" sz="1800" dirty="0">
                <a:effectLst/>
                <a:latin typeface="+mn-lt"/>
                <a:ea typeface="Calibri" panose="020F0502020204030204" pitchFamily="34" charset="0"/>
                <a:cs typeface="Times New Roman" panose="02020603050405020304" pitchFamily="18" charset="0"/>
              </a:rPr>
              <a:t> (Експертно-правова система для керівників у галузі охорони здоров’я): </a:t>
            </a:r>
          </a:p>
          <a:p>
            <a:pPr marL="342900" lvl="0" indent="-342900" algn="just">
              <a:buFont typeface="Symbol" panose="05050102010706020507" pitchFamily="18" charset="2"/>
              <a:buChar char=""/>
            </a:pPr>
            <a:r>
              <a:rPr lang="uk-UA" sz="1800" dirty="0" err="1">
                <a:effectLst/>
                <a:latin typeface="+mn-lt"/>
                <a:ea typeface="Calibri" panose="020F0502020204030204" pitchFamily="34" charset="0"/>
                <a:cs typeface="Times New Roman" panose="02020603050405020304" pitchFamily="18" charset="0"/>
              </a:rPr>
              <a:t>Миколаєць</a:t>
            </a:r>
            <a:r>
              <a:rPr lang="uk-UA" sz="1800" dirty="0">
                <a:effectLst/>
                <a:latin typeface="+mn-lt"/>
                <a:ea typeface="Calibri" panose="020F0502020204030204" pitchFamily="34" charset="0"/>
                <a:cs typeface="Times New Roman" panose="02020603050405020304" pitchFamily="18" charset="0"/>
              </a:rPr>
              <a:t> Ю. Мобілізація медпрацівників. Осінні зміни [Електронний ресурс] / Ю.М. </a:t>
            </a:r>
            <a:r>
              <a:rPr lang="uk-UA" sz="1800" dirty="0" err="1">
                <a:effectLst/>
                <a:latin typeface="+mn-lt"/>
                <a:ea typeface="Calibri" panose="020F0502020204030204" pitchFamily="34" charset="0"/>
                <a:cs typeface="Times New Roman" panose="02020603050405020304" pitchFamily="18" charset="0"/>
              </a:rPr>
              <a:t>Миколаєць</a:t>
            </a:r>
            <a:r>
              <a:rPr lang="uk-UA" sz="1800" dirty="0">
                <a:effectLst/>
                <a:latin typeface="+mn-lt"/>
                <a:ea typeface="Calibri" panose="020F0502020204030204" pitchFamily="34" charset="0"/>
                <a:cs typeface="Times New Roman" panose="02020603050405020304" pitchFamily="18" charset="0"/>
              </a:rPr>
              <a:t> - Електрон. текст. дані. - Режим доступу : </a:t>
            </a:r>
            <a:r>
              <a:rPr lang="uk-UA" sz="1800" u="sng" dirty="0">
                <a:solidFill>
                  <a:srgbClr val="0000FF"/>
                </a:solidFill>
                <a:effectLst/>
                <a:latin typeface="+mn-lt"/>
                <a:ea typeface="Calibri" panose="020F0502020204030204" pitchFamily="34" charset="0"/>
                <a:cs typeface="Times New Roman" panose="02020603050405020304" pitchFamily="18" charset="0"/>
                <a:hlinkClick r:id="rId3"/>
              </a:rPr>
              <a:t>https://med.expertus.com.ua/recommendations/8735</a:t>
            </a:r>
            <a:r>
              <a:rPr lang="uk-UA" sz="1800" dirty="0">
                <a:effectLst/>
                <a:latin typeface="+mn-lt"/>
                <a:ea typeface="Calibri" panose="020F0502020204030204" pitchFamily="34" charset="0"/>
                <a:cs typeface="Times New Roman" panose="02020603050405020304" pitchFamily="18" charset="0"/>
              </a:rPr>
              <a:t> - Дата останнього доступу: 17.11.2022.</a:t>
            </a:r>
          </a:p>
          <a:p>
            <a:pPr marL="342900" lvl="0" indent="-342900" algn="just">
              <a:spcAft>
                <a:spcPts val="1000"/>
              </a:spcAft>
              <a:buFont typeface="Symbol" panose="05050102010706020507" pitchFamily="18" charset="2"/>
              <a:buChar char=""/>
            </a:pPr>
            <a:r>
              <a:rPr lang="uk-UA" sz="1800" dirty="0" err="1">
                <a:effectLst/>
                <a:latin typeface="+mn-lt"/>
                <a:ea typeface="Calibri" panose="020F0502020204030204" pitchFamily="34" charset="0"/>
                <a:cs typeface="Times New Roman" panose="02020603050405020304" pitchFamily="18" charset="0"/>
              </a:rPr>
              <a:t>Миколаєць</a:t>
            </a:r>
            <a:r>
              <a:rPr lang="uk-UA" sz="1800" dirty="0">
                <a:effectLst/>
                <a:latin typeface="+mn-lt"/>
                <a:ea typeface="Calibri" panose="020F0502020204030204" pitchFamily="34" charset="0"/>
                <a:cs typeface="Times New Roman" panose="02020603050405020304" pitchFamily="18" charset="0"/>
              </a:rPr>
              <a:t> Ю. Медична допомога військовослужбовцям у цивільних ЗОЗ [Електронний ресурс] / Ю.М. </a:t>
            </a:r>
            <a:r>
              <a:rPr lang="uk-UA" sz="1800" dirty="0" err="1">
                <a:effectLst/>
                <a:latin typeface="+mn-lt"/>
                <a:ea typeface="Calibri" panose="020F0502020204030204" pitchFamily="34" charset="0"/>
                <a:cs typeface="Times New Roman" panose="02020603050405020304" pitchFamily="18" charset="0"/>
              </a:rPr>
              <a:t>Миколаєць</a:t>
            </a:r>
            <a:r>
              <a:rPr lang="uk-UA" sz="1800" dirty="0">
                <a:effectLst/>
                <a:latin typeface="+mn-lt"/>
                <a:ea typeface="Calibri" panose="020F0502020204030204" pitchFamily="34" charset="0"/>
                <a:cs typeface="Times New Roman" panose="02020603050405020304" pitchFamily="18" charset="0"/>
              </a:rPr>
              <a:t> - Електрон. текст. дані. - Режим доступу </a:t>
            </a:r>
            <a:r>
              <a:rPr lang="uk-UA" sz="1800" u="sng" dirty="0">
                <a:solidFill>
                  <a:srgbClr val="0000FF"/>
                </a:solidFill>
                <a:effectLst/>
                <a:latin typeface="+mn-lt"/>
                <a:ea typeface="Calibri" panose="020F0502020204030204" pitchFamily="34" charset="0"/>
                <a:cs typeface="Times New Roman" panose="02020603050405020304" pitchFamily="18" charset="0"/>
                <a:hlinkClick r:id="rId4"/>
              </a:rPr>
              <a:t>https://med.expertus.com.ua/recommendations/8265#</a:t>
            </a:r>
            <a:r>
              <a:rPr lang="uk-UA" sz="1800" dirty="0">
                <a:effectLst/>
                <a:latin typeface="+mn-lt"/>
                <a:ea typeface="Calibri" panose="020F0502020204030204" pitchFamily="34" charset="0"/>
                <a:cs typeface="Times New Roman" panose="02020603050405020304" pitchFamily="18" charset="0"/>
              </a:rPr>
              <a:t> - Дата останнього доступу: 17.11.2022. - Назва з екрану</a:t>
            </a:r>
          </a:p>
          <a:p>
            <a:pPr algn="just">
              <a:lnSpc>
                <a:spcPct val="106000"/>
              </a:lnSpc>
              <a:spcAft>
                <a:spcPts val="8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988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9833" y="762001"/>
            <a:ext cx="8185200" cy="1219200"/>
          </a:xfrm>
        </p:spPr>
        <p:txBody>
          <a:bodyPr>
            <a:noAutofit/>
          </a:bodyPr>
          <a:lstStyle/>
          <a:p>
            <a:pPr algn="ctr"/>
            <a:r>
              <a:rPr lang="uk-UA" sz="3600" b="1" dirty="0">
                <a:solidFill>
                  <a:schemeClr val="tx2"/>
                </a:solidFill>
                <a:latin typeface="+mj-lt"/>
              </a:rPr>
              <a:t>ІІ. Діяльність Комітету відповідно до затвердженого плану</a:t>
            </a:r>
            <a:endParaRPr lang="uk-UA" sz="3600" dirty="0">
              <a:solidFill>
                <a:schemeClr val="tx2"/>
              </a:solidFill>
              <a:latin typeface="+mj-lt"/>
            </a:endParaRPr>
          </a:p>
        </p:txBody>
      </p:sp>
      <p:sp>
        <p:nvSpPr>
          <p:cNvPr id="4" name="TextBox 3">
            <a:extLst>
              <a:ext uri="{FF2B5EF4-FFF2-40B4-BE49-F238E27FC236}">
                <a16:creationId xmlns:a16="http://schemas.microsoft.com/office/drawing/2014/main" id="{156BDBB9-65A0-4EAB-BAA5-08DE60DCAA92}"/>
              </a:ext>
            </a:extLst>
          </p:cNvPr>
          <p:cNvSpPr txBox="1"/>
          <p:nvPr/>
        </p:nvSpPr>
        <p:spPr>
          <a:xfrm>
            <a:off x="527116" y="1858901"/>
            <a:ext cx="8185199" cy="4934684"/>
          </a:xfrm>
          <a:prstGeom prst="rect">
            <a:avLst/>
          </a:prstGeom>
          <a:noFill/>
        </p:spPr>
        <p:txBody>
          <a:bodyPr wrap="square">
            <a:spAutoFit/>
          </a:bodyPr>
          <a:lstStyle/>
          <a:p>
            <a:pPr algn="ctr">
              <a:spcAft>
                <a:spcPts val="800"/>
              </a:spcAft>
            </a:pPr>
            <a:r>
              <a:rPr lang="uk-UA" b="1" dirty="0">
                <a:effectLst/>
                <a:ea typeface="Calibri" panose="020F0502020204030204" pitchFamily="34" charset="0"/>
                <a:cs typeface="Times New Roman" panose="02020603050405020304" pitchFamily="18" charset="0"/>
              </a:rPr>
              <a:t>Засідання Комітету медичного і фармацевтичного права та біоетики НААУ</a:t>
            </a:r>
            <a:endParaRPr lang="uk-UA" dirty="0">
              <a:effectLst/>
              <a:ea typeface="Calibri" panose="020F0502020204030204" pitchFamily="34" charset="0"/>
              <a:cs typeface="Times New Roman" panose="02020603050405020304" pitchFamily="18" charset="0"/>
            </a:endParaRPr>
          </a:p>
          <a:p>
            <a:pPr algn="just">
              <a:spcAft>
                <a:spcPts val="800"/>
              </a:spcAft>
            </a:pPr>
            <a:r>
              <a:rPr lang="uk-UA" dirty="0">
                <a:effectLst/>
                <a:ea typeface="Times New Roman" panose="02020603050405020304" pitchFamily="18" charset="0"/>
                <a:cs typeface="Times New Roman" panose="02020603050405020304" pitchFamily="18" charset="0"/>
              </a:rPr>
              <a:t>03.10.2022 відбулось чергове засідання Комітету медичного і фармацевтичного права та біоетики Національної асоціації адвокатів України.</a:t>
            </a:r>
            <a:endParaRPr lang="uk-UA" dirty="0">
              <a:effectLst/>
              <a:ea typeface="Calibri" panose="020F0502020204030204" pitchFamily="34" charset="0"/>
              <a:cs typeface="Times New Roman" panose="02020603050405020304" pitchFamily="18" charset="0"/>
            </a:endParaRPr>
          </a:p>
          <a:p>
            <a:pPr algn="just">
              <a:spcAft>
                <a:spcPts val="800"/>
              </a:spcAft>
            </a:pPr>
            <a:r>
              <a:rPr lang="uk-UA" dirty="0">
                <a:effectLst/>
                <a:ea typeface="Times New Roman" panose="02020603050405020304" pitchFamily="18" charset="0"/>
                <a:cs typeface="Times New Roman" panose="02020603050405020304" pitchFamily="18" charset="0"/>
              </a:rPr>
              <a:t>На порядку денному було чимало питань: від організаційних питань у роботі Комітету до підготовки відзначення 30-річчя Основ законодавства України про охорону здоров’я (18 листопада 2022 р.). Окрім того, заплановано проведення низки заходів по регіонах із залученням членів Ради Комітету та Регіональних представників Комітету, приурочених до Дня прав людини (10 грудня), аби вкотре загострити увагу на правах людини.</a:t>
            </a:r>
            <a:endParaRPr lang="uk-UA" dirty="0">
              <a:effectLst/>
              <a:ea typeface="Calibri" panose="020F0502020204030204" pitchFamily="34" charset="0"/>
              <a:cs typeface="Times New Roman" panose="02020603050405020304" pitchFamily="18" charset="0"/>
            </a:endParaRPr>
          </a:p>
          <a:p>
            <a:pPr algn="just">
              <a:spcAft>
                <a:spcPts val="800"/>
              </a:spcAft>
            </a:pPr>
            <a:r>
              <a:rPr lang="uk-UA" dirty="0">
                <a:effectLst/>
                <a:ea typeface="Times New Roman" panose="02020603050405020304" pitchFamily="18" charset="0"/>
                <a:cs typeface="Times New Roman" panose="02020603050405020304" pitchFamily="18" charset="0"/>
              </a:rPr>
              <a:t>Традиційно до участі в засіданні було запрошено зовнішнього експерта. Цього разу – </a:t>
            </a:r>
            <a:r>
              <a:rPr lang="uk-UA" i="1" dirty="0">
                <a:effectLst/>
                <a:ea typeface="Times New Roman" panose="02020603050405020304" pitchFamily="18" charset="0"/>
                <a:cs typeface="Times New Roman" panose="02020603050405020304" pitchFamily="18" charset="0"/>
              </a:rPr>
              <a:t>Зоряну </a:t>
            </a:r>
            <a:r>
              <a:rPr lang="uk-UA" i="1" dirty="0" err="1">
                <a:effectLst/>
                <a:ea typeface="Times New Roman" panose="02020603050405020304" pitchFamily="18" charset="0"/>
                <a:cs typeface="Times New Roman" panose="02020603050405020304" pitchFamily="18" charset="0"/>
              </a:rPr>
              <a:t>Кошулинську</a:t>
            </a:r>
            <a:r>
              <a:rPr lang="uk-UA" dirty="0">
                <a:effectLst/>
                <a:ea typeface="Times New Roman" panose="02020603050405020304" pitchFamily="18" charset="0"/>
                <a:cs typeface="Times New Roman" panose="02020603050405020304" pitchFamily="18" charset="0"/>
              </a:rPr>
              <a:t> – п</a:t>
            </a:r>
            <a:r>
              <a:rPr lang="uk-UA" dirty="0">
                <a:solidFill>
                  <a:srgbClr val="000000"/>
                </a:solidFill>
                <a:effectLst/>
                <a:ea typeface="Times New Roman" panose="02020603050405020304" pitchFamily="18" charset="0"/>
                <a:cs typeface="Times New Roman" panose="02020603050405020304" pitchFamily="18" charset="0"/>
              </a:rPr>
              <a:t>резидентку Всеукраїнської асоціації індивідуальної психології, членкиню NASAP, психотерапевта, судового експерта-психолога</a:t>
            </a:r>
            <a:r>
              <a:rPr lang="uk-UA" dirty="0">
                <a:effectLst/>
                <a:ea typeface="Times New Roman" panose="02020603050405020304" pitchFamily="18" charset="0"/>
                <a:cs typeface="Times New Roman" panose="02020603050405020304" pitchFamily="18" charset="0"/>
              </a:rPr>
              <a:t>, яка виступила з доповіддю на тему «</a:t>
            </a:r>
            <a:r>
              <a:rPr lang="uk-UA" dirty="0">
                <a:solidFill>
                  <a:srgbClr val="000000"/>
                </a:solidFill>
                <a:effectLst/>
                <a:ea typeface="Times New Roman" panose="02020603050405020304" pitchFamily="18" charset="0"/>
                <a:cs typeface="Times New Roman" panose="02020603050405020304" pitchFamily="18" charset="0"/>
              </a:rPr>
              <a:t>Психологічна стійкість в умовах війни. Вплив жахіття війни на поведінку дітей та підлітків</a:t>
            </a:r>
            <a:r>
              <a:rPr lang="uk-UA" dirty="0">
                <a:effectLst/>
                <a:ea typeface="Times New Roman" panose="02020603050405020304" pitchFamily="18" charset="0"/>
                <a:cs typeface="Times New Roman" panose="02020603050405020304" pitchFamily="18" charset="0"/>
              </a:rPr>
              <a:t>». </a:t>
            </a:r>
            <a:endParaRPr lang="uk-UA" dirty="0">
              <a:effectLst/>
              <a:ea typeface="Calibri" panose="020F0502020204030204" pitchFamily="34" charset="0"/>
              <a:cs typeface="Times New Roman" panose="02020603050405020304" pitchFamily="18" charset="0"/>
            </a:endParaRPr>
          </a:p>
          <a:p>
            <a:r>
              <a:rPr lang="uk-UA" dirty="0">
                <a:effectLst/>
                <a:ea typeface="Times New Roman" panose="02020603050405020304" pitchFamily="18" charset="0"/>
              </a:rPr>
              <a:t>Тематика викликала особливий інтерес у членів Комітету, загостривши увагу присутніх на проблематиці впливу війни, зокрема на психологічний стан дітей.</a:t>
            </a:r>
            <a:endParaRPr lang="uk-UA"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990600"/>
            <a:ext cx="8185200" cy="1183640"/>
          </a:xfrm>
        </p:spPr>
        <p:txBody>
          <a:bodyPr>
            <a:noAutofit/>
          </a:bodyPr>
          <a:lstStyle/>
          <a:p>
            <a:pPr algn="ctr"/>
            <a:r>
              <a:rPr lang="uk-UA" sz="3600" b="1" dirty="0">
                <a:solidFill>
                  <a:schemeClr val="tx2"/>
                </a:solidFill>
                <a:latin typeface="+mj-lt"/>
              </a:rPr>
              <a:t>ІІ. Діяльність Комітету відповідно до затвердженого плану</a:t>
            </a:r>
            <a:endParaRPr lang="uk-UA" sz="3600" dirty="0">
              <a:solidFill>
                <a:schemeClr val="tx2"/>
              </a:solidFill>
              <a:latin typeface="+mj-lt"/>
            </a:endParaRPr>
          </a:p>
        </p:txBody>
      </p:sp>
      <p:sp>
        <p:nvSpPr>
          <p:cNvPr id="4" name="TextBox 3">
            <a:extLst>
              <a:ext uri="{FF2B5EF4-FFF2-40B4-BE49-F238E27FC236}">
                <a16:creationId xmlns:a16="http://schemas.microsoft.com/office/drawing/2014/main" id="{156BDBB9-65A0-4EAB-BAA5-08DE60DCAA92}"/>
              </a:ext>
            </a:extLst>
          </p:cNvPr>
          <p:cNvSpPr txBox="1"/>
          <p:nvPr/>
        </p:nvSpPr>
        <p:spPr>
          <a:xfrm>
            <a:off x="387300" y="2057400"/>
            <a:ext cx="8185200" cy="4651786"/>
          </a:xfrm>
          <a:prstGeom prst="rect">
            <a:avLst/>
          </a:prstGeom>
          <a:noFill/>
        </p:spPr>
        <p:txBody>
          <a:bodyPr wrap="square">
            <a:spAutoFit/>
          </a:bodyPr>
          <a:lstStyle/>
          <a:p>
            <a:pPr algn="ctr">
              <a:lnSpc>
                <a:spcPct val="106000"/>
              </a:lnSpc>
              <a:spcAft>
                <a:spcPts val="800"/>
              </a:spcAft>
            </a:pPr>
            <a:r>
              <a:rPr lang="uk-UA" sz="1800" b="1" dirty="0">
                <a:effectLst/>
                <a:ea typeface="Calibri" panose="020F0502020204030204" pitchFamily="34" charset="0"/>
                <a:cs typeface="Times New Roman" panose="02020603050405020304" pitchFamily="18" charset="0"/>
              </a:rPr>
              <a:t>Науково-практична конференція </a:t>
            </a:r>
            <a:r>
              <a:rPr lang="ru-RU" sz="1800" b="1" dirty="0">
                <a:effectLst/>
                <a:ea typeface="Calibri" panose="020F0502020204030204" pitchFamily="34" charset="0"/>
                <a:cs typeface="Times New Roman" panose="02020603050405020304" pitchFamily="18" charset="0"/>
              </a:rPr>
              <a:t>«</a:t>
            </a:r>
            <a:r>
              <a:rPr lang="uk-UA" sz="1800" b="1" dirty="0">
                <a:effectLst/>
                <a:ea typeface="Calibri" panose="020F0502020204030204" pitchFamily="34" charset="0"/>
                <a:cs typeface="Times New Roman" panose="02020603050405020304" pitchFamily="18" charset="0"/>
              </a:rPr>
              <a:t>Роль і значення Основ законодавства України про охорону здоров’я для системи охорони здоров’я і забезпечення прав людини»</a:t>
            </a:r>
            <a:endParaRPr lang="uk-UA" sz="1800" dirty="0">
              <a:effectLst/>
              <a:ea typeface="Calibri" panose="020F0502020204030204" pitchFamily="34" charset="0"/>
              <a:cs typeface="Times New Roman" panose="02020603050405020304" pitchFamily="18" charset="0"/>
            </a:endParaRPr>
          </a:p>
          <a:p>
            <a:pPr algn="just">
              <a:lnSpc>
                <a:spcPct val="106000"/>
              </a:lnSpc>
              <a:spcAft>
                <a:spcPts val="800"/>
              </a:spcAft>
            </a:pPr>
            <a:r>
              <a:rPr lang="uk-UA" sz="1800" dirty="0">
                <a:effectLst/>
                <a:ea typeface="Calibri" panose="020F0502020204030204" pitchFamily="34" charset="0"/>
                <a:cs typeface="Times New Roman" panose="02020603050405020304" pitchFamily="18" charset="0"/>
              </a:rPr>
              <a:t>18 листопада 2022 р. відбулась науково-практична конференція</a:t>
            </a:r>
            <a:r>
              <a:rPr lang="ru-RU" sz="1800" dirty="0">
                <a:effectLst/>
                <a:ea typeface="Calibri" panose="020F0502020204030204" pitchFamily="34" charset="0"/>
                <a:cs typeface="Times New Roman" panose="02020603050405020304" pitchFamily="18" charset="0"/>
              </a:rPr>
              <a:t> на тему «</a:t>
            </a:r>
            <a:r>
              <a:rPr lang="uk-UA" sz="1800" dirty="0">
                <a:effectLst/>
                <a:ea typeface="Calibri" panose="020F0502020204030204" pitchFamily="34" charset="0"/>
                <a:cs typeface="Times New Roman" panose="02020603050405020304" pitchFamily="18" charset="0"/>
              </a:rPr>
              <a:t>Роль і значення Основ законодавства України про охорону здоров’я для системи охорони здоров’я і забезпечення прав людини», присвячена </a:t>
            </a:r>
            <a:r>
              <a:rPr lang="uk-UA" sz="1800" b="1" dirty="0">
                <a:effectLst/>
                <a:ea typeface="Calibri" panose="020F0502020204030204" pitchFamily="34" charset="0"/>
                <a:cs typeface="Times New Roman" panose="02020603050405020304" pitchFamily="18" charset="0"/>
              </a:rPr>
              <a:t>30-річчю з дня прийняття Закону України «Основи законодавства України про охорону здоров’я»</a:t>
            </a:r>
            <a:r>
              <a:rPr lang="uk-UA" sz="1800" dirty="0">
                <a:effectLst/>
                <a:ea typeface="Calibri" panose="020F0502020204030204" pitchFamily="34" charset="0"/>
                <a:cs typeface="Times New Roman" panose="02020603050405020304" pitchFamily="18" charset="0"/>
              </a:rPr>
              <a:t> (19.11.1992). З вітальними словами на заході виступили голова Верховної Ради України Руслан </a:t>
            </a:r>
            <a:r>
              <a:rPr lang="uk-UA" sz="1800" dirty="0" err="1">
                <a:effectLst/>
                <a:ea typeface="Calibri" panose="020F0502020204030204" pitchFamily="34" charset="0"/>
                <a:cs typeface="Times New Roman" panose="02020603050405020304" pitchFamily="18" charset="0"/>
              </a:rPr>
              <a:t>Стефанчук</a:t>
            </a:r>
            <a:r>
              <a:rPr lang="uk-UA" sz="1800" dirty="0">
                <a:effectLst/>
                <a:ea typeface="Calibri" panose="020F0502020204030204" pitchFamily="34" charset="0"/>
                <a:cs typeface="Times New Roman" panose="02020603050405020304" pitchFamily="18" charset="0"/>
              </a:rPr>
              <a:t>, заступник Міністра охорони здоров’я України Олексій Яременко, голова Поважної Ради Ордену Святого Пантелеймона Василь Князевич, директор Вищої школи адвокатури НААУ </a:t>
            </a:r>
            <a:r>
              <a:rPr lang="uk-UA" sz="1800" dirty="0" err="1">
                <a:effectLst/>
                <a:ea typeface="Calibri" panose="020F0502020204030204" pitchFamily="34" charset="0"/>
                <a:cs typeface="Times New Roman" panose="02020603050405020304" pitchFamily="18" charset="0"/>
              </a:rPr>
              <a:t>Савва</a:t>
            </a:r>
            <a:r>
              <a:rPr lang="uk-UA" sz="1800" dirty="0">
                <a:effectLst/>
                <a:ea typeface="Calibri" panose="020F0502020204030204" pitchFamily="34" charset="0"/>
                <a:cs typeface="Times New Roman" panose="02020603050405020304" pitchFamily="18" charset="0"/>
              </a:rPr>
              <a:t> Кузьменко. Модераторами панелей були Ірина </a:t>
            </a:r>
            <a:r>
              <a:rPr lang="uk-UA" sz="1800" dirty="0" err="1">
                <a:effectLst/>
                <a:ea typeface="Calibri" panose="020F0502020204030204" pitchFamily="34" charset="0"/>
                <a:cs typeface="Times New Roman" panose="02020603050405020304" pitchFamily="18" charset="0"/>
              </a:rPr>
              <a:t>Сенюта</a:t>
            </a:r>
            <a:r>
              <a:rPr lang="uk-UA" sz="1800" dirty="0">
                <a:effectLst/>
                <a:ea typeface="Calibri" panose="020F0502020204030204" pitchFamily="34" charset="0"/>
                <a:cs typeface="Times New Roman" panose="02020603050405020304" pitchFamily="18" charset="0"/>
              </a:rPr>
              <a:t>, Роман </a:t>
            </a:r>
            <a:r>
              <a:rPr lang="uk-UA" sz="1800" dirty="0" err="1">
                <a:effectLst/>
                <a:ea typeface="Calibri" panose="020F0502020204030204" pitchFamily="34" charset="0"/>
                <a:cs typeface="Times New Roman" panose="02020603050405020304" pitchFamily="18" charset="0"/>
              </a:rPr>
              <a:t>Майданик</a:t>
            </a:r>
            <a:r>
              <a:rPr lang="uk-UA" sz="1800" dirty="0">
                <a:effectLst/>
                <a:ea typeface="Calibri" panose="020F0502020204030204" pitchFamily="34" charset="0"/>
                <a:cs typeface="Times New Roman" panose="02020603050405020304" pitchFamily="18" charset="0"/>
              </a:rPr>
              <a:t> та Вікторія Валах.</a:t>
            </a:r>
          </a:p>
          <a:p>
            <a:r>
              <a:rPr lang="uk-UA" sz="1800" dirty="0">
                <a:effectLst/>
                <a:ea typeface="Calibri" panose="020F0502020204030204" pitchFamily="34" charset="0"/>
              </a:rPr>
              <a:t>З доповідями на конференції виступили голова Комітету </a:t>
            </a:r>
            <a:r>
              <a:rPr lang="uk-UA" sz="1800" b="1" dirty="0">
                <a:effectLst/>
                <a:ea typeface="Calibri" panose="020F0502020204030204" pitchFamily="34" charset="0"/>
              </a:rPr>
              <a:t>Ірина </a:t>
            </a:r>
            <a:r>
              <a:rPr lang="uk-UA" sz="1800" b="1" dirty="0" err="1">
                <a:effectLst/>
                <a:ea typeface="Calibri" panose="020F0502020204030204" pitchFamily="34" charset="0"/>
              </a:rPr>
              <a:t>Сенюта</a:t>
            </a:r>
            <a:r>
              <a:rPr lang="uk-UA" sz="1800" dirty="0">
                <a:effectLst/>
                <a:ea typeface="Calibri" panose="020F0502020204030204" pitchFamily="34" charset="0"/>
              </a:rPr>
              <a:t>, заступник голови Комітету </a:t>
            </a:r>
            <a:r>
              <a:rPr lang="uk-UA" sz="1800" b="1" dirty="0">
                <a:effectLst/>
                <a:ea typeface="Calibri" panose="020F0502020204030204" pitchFamily="34" charset="0"/>
              </a:rPr>
              <a:t>Вікторія Валах</a:t>
            </a:r>
            <a:r>
              <a:rPr lang="uk-UA" sz="1800" dirty="0">
                <a:effectLst/>
                <a:ea typeface="Calibri" panose="020F0502020204030204" pitchFamily="34" charset="0"/>
              </a:rPr>
              <a:t>, члени Ради Комітету </a:t>
            </a:r>
            <a:r>
              <a:rPr lang="uk-UA" sz="1800" b="1" dirty="0">
                <a:effectLst/>
                <a:ea typeface="Calibri" panose="020F0502020204030204" pitchFamily="34" charset="0"/>
              </a:rPr>
              <a:t>Роман </a:t>
            </a:r>
            <a:r>
              <a:rPr lang="uk-UA" sz="1800" b="1" dirty="0" err="1">
                <a:effectLst/>
                <a:ea typeface="Calibri" panose="020F0502020204030204" pitchFamily="34" charset="0"/>
              </a:rPr>
              <a:t>Майданик</a:t>
            </a:r>
            <a:r>
              <a:rPr lang="uk-UA" sz="1800" b="1" dirty="0">
                <a:effectLst/>
                <a:ea typeface="Calibri" panose="020F0502020204030204" pitchFamily="34" charset="0"/>
              </a:rPr>
              <a:t> </a:t>
            </a:r>
            <a:r>
              <a:rPr lang="uk-UA" sz="1800" dirty="0">
                <a:effectLst/>
                <a:ea typeface="Calibri" panose="020F0502020204030204" pitchFamily="34" charset="0"/>
              </a:rPr>
              <a:t>та </a:t>
            </a:r>
            <a:r>
              <a:rPr lang="uk-UA" sz="1800" b="1" dirty="0">
                <a:effectLst/>
                <a:ea typeface="Calibri" panose="020F0502020204030204" pitchFamily="34" charset="0"/>
              </a:rPr>
              <a:t>Сергій Антонов</a:t>
            </a:r>
            <a:r>
              <a:rPr lang="uk-UA" sz="1800" dirty="0">
                <a:effectLst/>
                <a:ea typeface="Calibri" panose="020F0502020204030204" pitchFamily="34" charset="0"/>
              </a:rPr>
              <a:t>. </a:t>
            </a:r>
            <a:endParaRPr lang="uk-UA" sz="2000" dirty="0"/>
          </a:p>
        </p:txBody>
      </p:sp>
    </p:spTree>
    <p:extLst>
      <p:ext uri="{BB962C8B-B14F-4D97-AF65-F5344CB8AC3E}">
        <p14:creationId xmlns:p14="http://schemas.microsoft.com/office/powerpoint/2010/main" val="26745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990600"/>
            <a:ext cx="8185200" cy="1183640"/>
          </a:xfrm>
        </p:spPr>
        <p:txBody>
          <a:bodyPr>
            <a:noAutofit/>
          </a:bodyPr>
          <a:lstStyle/>
          <a:p>
            <a:pPr algn="ctr"/>
            <a:r>
              <a:rPr lang="uk-UA" sz="3600" b="1" dirty="0">
                <a:solidFill>
                  <a:schemeClr val="tx2"/>
                </a:solidFill>
                <a:latin typeface="+mj-lt"/>
              </a:rPr>
              <a:t>ІІ. Діяльність Комітету відповідно до затвердженого плану</a:t>
            </a:r>
            <a:endParaRPr lang="uk-UA" sz="3600" dirty="0">
              <a:solidFill>
                <a:schemeClr val="tx2"/>
              </a:solidFill>
              <a:latin typeface="+mj-lt"/>
            </a:endParaRPr>
          </a:p>
        </p:txBody>
      </p:sp>
      <p:sp>
        <p:nvSpPr>
          <p:cNvPr id="4" name="TextBox 3">
            <a:extLst>
              <a:ext uri="{FF2B5EF4-FFF2-40B4-BE49-F238E27FC236}">
                <a16:creationId xmlns:a16="http://schemas.microsoft.com/office/drawing/2014/main" id="{156BDBB9-65A0-4EAB-BAA5-08DE60DCAA92}"/>
              </a:ext>
            </a:extLst>
          </p:cNvPr>
          <p:cNvSpPr txBox="1"/>
          <p:nvPr/>
        </p:nvSpPr>
        <p:spPr>
          <a:xfrm>
            <a:off x="571500" y="2057400"/>
            <a:ext cx="8001000" cy="3309624"/>
          </a:xfrm>
          <a:prstGeom prst="rect">
            <a:avLst/>
          </a:prstGeom>
          <a:noFill/>
        </p:spPr>
        <p:txBody>
          <a:bodyPr wrap="square">
            <a:spAutoFit/>
          </a:bodyPr>
          <a:lstStyle/>
          <a:p>
            <a:pPr algn="ctr">
              <a:lnSpc>
                <a:spcPct val="106000"/>
              </a:lnSpc>
              <a:spcAft>
                <a:spcPts val="800"/>
              </a:spcAft>
            </a:pPr>
            <a:r>
              <a:rPr lang="uk-UA" sz="2000" b="1" dirty="0" err="1">
                <a:effectLst/>
                <a:ea typeface="Times New Roman" panose="02020603050405020304" pitchFamily="18" charset="0"/>
                <a:cs typeface="Times New Roman" panose="02020603050405020304" pitchFamily="18" charset="0"/>
              </a:rPr>
              <a:t>Вебінар</a:t>
            </a:r>
            <a:r>
              <a:rPr lang="uk-UA" sz="2000" b="1" dirty="0">
                <a:effectLst/>
                <a:ea typeface="Times New Roman" panose="02020603050405020304" pitchFamily="18" charset="0"/>
                <a:cs typeface="Times New Roman" panose="02020603050405020304" pitchFamily="18" charset="0"/>
              </a:rPr>
              <a:t>, приурочений до дня прийняття</a:t>
            </a:r>
            <a:r>
              <a:rPr lang="uk-UA" sz="2000" dirty="0">
                <a:effectLst/>
                <a:ea typeface="Times New Roman" panose="02020603050405020304" pitchFamily="18" charset="0"/>
                <a:cs typeface="Times New Roman" panose="02020603050405020304" pitchFamily="18" charset="0"/>
              </a:rPr>
              <a:t> </a:t>
            </a:r>
            <a:r>
              <a:rPr lang="uk-UA" sz="2000" b="1" dirty="0">
                <a:effectLst/>
                <a:ea typeface="Calibri" panose="020F0502020204030204" pitchFamily="34" charset="0"/>
                <a:cs typeface="Times New Roman" panose="02020603050405020304" pitchFamily="18" charset="0"/>
              </a:rPr>
              <a:t>Закону України «Основи законодавства України про охорону здоров’я»</a:t>
            </a:r>
            <a:endParaRPr lang="uk-UA" sz="2000" dirty="0">
              <a:effectLst/>
              <a:ea typeface="Calibri" panose="020F0502020204030204" pitchFamily="34" charset="0"/>
              <a:cs typeface="Times New Roman" panose="02020603050405020304" pitchFamily="18" charset="0"/>
            </a:endParaRPr>
          </a:p>
          <a:p>
            <a:pPr algn="just"/>
            <a:r>
              <a:rPr lang="uk-UA" sz="2000" dirty="0">
                <a:effectLst/>
                <a:ea typeface="Calibri" panose="020F0502020204030204" pitchFamily="34" charset="0"/>
              </a:rPr>
              <a:t>17.11.2022 членами ради Комітету </a:t>
            </a:r>
            <a:r>
              <a:rPr lang="uk-UA" sz="2000" b="1" dirty="0">
                <a:effectLst/>
                <a:ea typeface="Calibri" panose="020F0502020204030204" pitchFamily="34" charset="0"/>
              </a:rPr>
              <a:t>Зінаїдою Чуприною та Вікторією Валах,</a:t>
            </a:r>
            <a:r>
              <a:rPr lang="uk-UA" sz="2000" dirty="0">
                <a:effectLst/>
                <a:ea typeface="Calibri" panose="020F0502020204030204" pitchFamily="34" charset="0"/>
              </a:rPr>
              <a:t> на базі кафедри цивільно-правових дисциплін економіко-правового факультету ОНУ імені О. </a:t>
            </a:r>
            <a:r>
              <a:rPr lang="uk-UA" sz="2000" dirty="0" err="1">
                <a:effectLst/>
                <a:ea typeface="Calibri" panose="020F0502020204030204" pitchFamily="34" charset="0"/>
              </a:rPr>
              <a:t>Мечнікова</a:t>
            </a:r>
            <a:r>
              <a:rPr lang="uk-UA" sz="2000" dirty="0">
                <a:effectLst/>
                <a:ea typeface="Calibri" panose="020F0502020204030204" pitchFamily="34" charset="0"/>
              </a:rPr>
              <a:t>, проведено </a:t>
            </a:r>
            <a:r>
              <a:rPr lang="uk-UA" sz="2000" dirty="0" err="1">
                <a:effectLst/>
                <a:ea typeface="Calibri" panose="020F0502020204030204" pitchFamily="34" charset="0"/>
              </a:rPr>
              <a:t>вебінар</a:t>
            </a:r>
            <a:r>
              <a:rPr lang="uk-UA" sz="2000" dirty="0">
                <a:effectLst/>
                <a:ea typeface="Calibri" panose="020F0502020204030204" pitchFamily="34" charset="0"/>
              </a:rPr>
              <a:t>, присвячений 30-річчю з дня прийняття Закону України «Основи законодавства України про охорону здоров’я». Зінаїда Чуприна виступила з доповіддю на тему «Кримінальна відповідальність у сфері охорони здоров’я», Вікторія Валах презентувала виступ на тему «Право дитини на медичну допомогу в умовах воєнного стану».</a:t>
            </a:r>
            <a:endParaRPr lang="uk-UA" sz="2000" dirty="0"/>
          </a:p>
        </p:txBody>
      </p:sp>
    </p:spTree>
    <p:extLst>
      <p:ext uri="{BB962C8B-B14F-4D97-AF65-F5344CB8AC3E}">
        <p14:creationId xmlns:p14="http://schemas.microsoft.com/office/powerpoint/2010/main" val="3149638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19200"/>
            <a:ext cx="8185200" cy="878840"/>
          </a:xfrm>
        </p:spPr>
        <p:txBody>
          <a:bodyPr>
            <a:noAutofit/>
          </a:bodyPr>
          <a:lstStyle/>
          <a:p>
            <a:pPr algn="ctr"/>
            <a:r>
              <a:rPr lang="uk-UA" sz="2800" b="1" dirty="0">
                <a:solidFill>
                  <a:schemeClr val="tx2"/>
                </a:solidFill>
                <a:latin typeface="+mj-lt"/>
              </a:rPr>
              <a:t>ІІ. Діяльність Комітету відповідно до затвердженого плану</a:t>
            </a:r>
            <a:endParaRPr lang="uk-UA" b="1" dirty="0">
              <a:solidFill>
                <a:schemeClr val="tx2"/>
              </a:solidFill>
              <a:latin typeface="+mj-lt"/>
            </a:endParaRPr>
          </a:p>
        </p:txBody>
      </p:sp>
      <p:sp>
        <p:nvSpPr>
          <p:cNvPr id="3" name="Содержимое 2"/>
          <p:cNvSpPr>
            <a:spLocks noGrp="1"/>
          </p:cNvSpPr>
          <p:nvPr>
            <p:ph type="body" idx="1"/>
          </p:nvPr>
        </p:nvSpPr>
        <p:spPr>
          <a:xfrm>
            <a:off x="334348" y="2072101"/>
            <a:ext cx="8475306" cy="4191000"/>
          </a:xfrm>
          <a:prstGeom prst="rect">
            <a:avLst/>
          </a:prstGeom>
        </p:spPr>
        <p:txBody>
          <a:bodyPr>
            <a:noAutofit/>
          </a:bodyPr>
          <a:lstStyle/>
          <a:p>
            <a:pPr algn="ctr">
              <a:lnSpc>
                <a:spcPct val="106000"/>
              </a:lnSpc>
              <a:spcAft>
                <a:spcPts val="800"/>
              </a:spcAft>
            </a:pPr>
            <a:r>
              <a:rPr lang="uk-UA" sz="2000" b="1" dirty="0">
                <a:effectLst/>
                <a:latin typeface="+mn-lt"/>
                <a:ea typeface="Times New Roman" panose="02020603050405020304" pitchFamily="18" charset="0"/>
                <a:cs typeface="Times New Roman" panose="02020603050405020304" pitchFamily="18" charset="0"/>
              </a:rPr>
              <a:t>Збірник статей наукових читань «Медичне право України: історичні аспекти, новітні тенденції та перспективи розвитку»</a:t>
            </a:r>
            <a:endParaRPr lang="uk-UA" sz="2000" dirty="0">
              <a:effectLst/>
              <a:latin typeface="+mn-lt"/>
              <a:ea typeface="Calibri" panose="020F0502020204030204" pitchFamily="34" charset="0"/>
              <a:cs typeface="Times New Roman" panose="02020603050405020304" pitchFamily="18" charset="0"/>
            </a:endParaRPr>
          </a:p>
          <a:p>
            <a:pPr>
              <a:lnSpc>
                <a:spcPct val="106000"/>
              </a:lnSpc>
              <a:spcAft>
                <a:spcPts val="800"/>
              </a:spcAft>
            </a:pPr>
            <a:r>
              <a:rPr lang="uk-UA" sz="2000" b="1" dirty="0">
                <a:effectLst/>
                <a:latin typeface="+mn-lt"/>
                <a:ea typeface="Times New Roman" panose="02020603050405020304" pitchFamily="18" charset="0"/>
                <a:cs typeface="Times New Roman" panose="02020603050405020304" pitchFamily="18" charset="0"/>
              </a:rPr>
              <a:t> </a:t>
            </a:r>
            <a:r>
              <a:rPr lang="uk-UA" sz="2000" dirty="0">
                <a:effectLst/>
                <a:latin typeface="+mn-lt"/>
                <a:ea typeface="Times New Roman" panose="02020603050405020304" pitchFamily="18" charset="0"/>
                <a:cs typeface="Times New Roman" panose="02020603050405020304" pitchFamily="18" charset="0"/>
              </a:rPr>
              <a:t>Комітет медичного і фармацевтичного права та біоетики НААУ спільно з кафедрою медичного права ФПДО Львівського національного медичного університету імені Данила Галицького, Львівським торговельно-економічним університетом, Науково-дослідним інститутом державного будівництва і місцевого самоврядування (Львівська лабораторія прав людини та громадянина) та ГО «Фундація медичного права та біоетики України» підготували </a:t>
            </a:r>
            <a:r>
              <a:rPr lang="uk-UA" sz="2000" b="1" dirty="0">
                <a:effectLst/>
                <a:latin typeface="+mn-lt"/>
                <a:ea typeface="Times New Roman" panose="02020603050405020304" pitchFamily="18" charset="0"/>
                <a:cs typeface="Times New Roman" panose="02020603050405020304" pitchFamily="18" charset="0"/>
              </a:rPr>
              <a:t>збірник статей наукових читань «Медичне право України: історичні аспекти, новітні тенденції та перспективи розвитку»</a:t>
            </a:r>
            <a:r>
              <a:rPr lang="uk-UA" sz="2000" dirty="0">
                <a:effectLst/>
                <a:latin typeface="+mn-lt"/>
                <a:ea typeface="Times New Roman" panose="02020603050405020304" pitchFamily="18" charset="0"/>
                <a:cs typeface="Times New Roman" panose="02020603050405020304" pitchFamily="18" charset="0"/>
              </a:rPr>
              <a:t>, присвячених пам’яті Гладуна Зіновія Степановича.</a:t>
            </a:r>
            <a:endParaRPr lang="uk-UA" sz="2000" dirty="0">
              <a:effectLst/>
              <a:latin typeface="+mn-lt"/>
              <a:ea typeface="Calibri" panose="020F0502020204030204" pitchFamily="34" charset="0"/>
              <a:cs typeface="Times New Roman" panose="02020603050405020304" pitchFamily="18" charset="0"/>
            </a:endParaRPr>
          </a:p>
          <a:p>
            <a:pPr algn="just">
              <a:lnSpc>
                <a:spcPct val="106000"/>
              </a:lnSpc>
              <a:spcAft>
                <a:spcPts val="800"/>
              </a:spcAft>
            </a:pPr>
            <a:r>
              <a:rPr lang="uk-UA" sz="2000" dirty="0">
                <a:effectLst/>
                <a:latin typeface="+mn-lt"/>
                <a:ea typeface="Times New Roman" panose="02020603050405020304" pitchFamily="18" charset="0"/>
                <a:cs typeface="Times New Roman" panose="02020603050405020304" pitchFamily="18" charset="0"/>
              </a:rPr>
              <a:t>Наукові читання </a:t>
            </a:r>
            <a:r>
              <a:rPr lang="uk-UA" sz="2000" u="sng" dirty="0">
                <a:solidFill>
                  <a:srgbClr val="1155CC"/>
                </a:solidFill>
                <a:effectLst/>
                <a:latin typeface="+mn-lt"/>
                <a:ea typeface="Times New Roman" panose="02020603050405020304" pitchFamily="18" charset="0"/>
                <a:cs typeface="Times New Roman" panose="02020603050405020304" pitchFamily="18" charset="0"/>
                <a:hlinkClick r:id="rId2"/>
              </a:rPr>
              <a:t>відбулися 11 липня 2022 року.</a:t>
            </a:r>
            <a:endParaRPr lang="uk-UA" sz="2000" dirty="0">
              <a:effectLst/>
              <a:latin typeface="+mn-lt"/>
              <a:ea typeface="Calibri" panose="020F0502020204030204" pitchFamily="34" charset="0"/>
              <a:cs typeface="Times New Roman" panose="02020603050405020304" pitchFamily="18" charset="0"/>
            </a:endParaRPr>
          </a:p>
          <a:p>
            <a:pPr algn="just">
              <a:spcAft>
                <a:spcPts val="800"/>
              </a:spcAft>
            </a:pPr>
            <a:endParaRPr lang="uk-UA" sz="2000" dirty="0">
              <a:effectLst/>
              <a:latin typeface="+mn-lt"/>
              <a:ea typeface="Calibri" panose="020F0502020204030204" pitchFamily="34" charset="0"/>
              <a:cs typeface="Times New Roman" panose="02020603050405020304" pitchFamily="18" charset="0"/>
            </a:endParaRPr>
          </a:p>
        </p:txBody>
      </p:sp>
      <p:sp>
        <p:nvSpPr>
          <p:cNvPr id="11265" name="Rectangle 1"/>
          <p:cNvSpPr>
            <a:spLocks noChangeArrowheads="1"/>
          </p:cNvSpPr>
          <p:nvPr/>
        </p:nvSpPr>
        <p:spPr bwMode="auto">
          <a:xfrm>
            <a:off x="427653" y="3921540"/>
            <a:ext cx="8382000" cy="4921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spcAft>
                <a:spcPts val="800"/>
              </a:spcAft>
            </a:pPr>
            <a:endParaRPr lang="uk-UA" sz="2400" dirty="0">
              <a:effectLst/>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1645</TotalTime>
  <Words>1668</Words>
  <Application>Microsoft Office PowerPoint</Application>
  <PresentationFormat>Екран (4:3)</PresentationFormat>
  <Paragraphs>69</Paragraphs>
  <Slides>18</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18</vt:i4>
      </vt:variant>
    </vt:vector>
  </HeadingPairs>
  <TitlesOfParts>
    <vt:vector size="26" baseType="lpstr">
      <vt:lpstr>Arial</vt:lpstr>
      <vt:lpstr>Aroania</vt:lpstr>
      <vt:lpstr>Calibri</vt:lpstr>
      <vt:lpstr>FreeSans</vt:lpstr>
      <vt:lpstr>Symbol</vt:lpstr>
      <vt:lpstr>Times New Roman</vt:lpstr>
      <vt:lpstr>Wingdings</vt:lpstr>
      <vt:lpstr>Office Theme</vt:lpstr>
      <vt:lpstr>Звіт про роботу  Комітету медичного і фармацевтичного права та біоетики НААУ  жовтень-листопад 2022 р.</vt:lpstr>
      <vt:lpstr>Презентація PowerPoint</vt:lpstr>
      <vt:lpstr>Презентація PowerPoint</vt:lpstr>
      <vt:lpstr>Презентація PowerPoint</vt:lpstr>
      <vt:lpstr>Презентація PowerPoint</vt:lpstr>
      <vt:lpstr>ІІ. Діяльність Комітету відповідно до затвердженого плану</vt:lpstr>
      <vt:lpstr>ІІ. Діяльність Комітету відповідно до затвердженого плану</vt:lpstr>
      <vt:lpstr>ІІ. Діяльність Комітету відповідно до затвердженого плану</vt:lpstr>
      <vt:lpstr>ІІ. Діяльність Комітету відповідно до затвердженого плану</vt:lpstr>
      <vt:lpstr>Збірник статей наукових читань «Медичне право України: історичні аспекти, новітні тенденції та перспективи розвитку» </vt:lpstr>
      <vt:lpstr>ІІ. Діяльність Комітету відповідно до затвердженого плану</vt:lpstr>
      <vt:lpstr>ІІ. Діяльність Комітету відповідно до затвердженого плану</vt:lpstr>
      <vt:lpstr>ІІІ. Активності членів Комітету поза затвердженим планом </vt:lpstr>
      <vt:lpstr>ІІІ. Активності членів Комітету поза затвердженим планом </vt:lpstr>
      <vt:lpstr>ІІІ. Активності членів Комітету поза затвердженим планом </vt:lpstr>
      <vt:lpstr>ІІІ. Активності членів Комітету поза затвердженим планом </vt:lpstr>
      <vt:lpstr>ІІІ. Активності членів Комітету поза затвердженим планом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m.krapivner</dc:creator>
  <cp:lastModifiedBy>kristereshko@gmail.com</cp:lastModifiedBy>
  <cp:revision>75</cp:revision>
  <dcterms:created xsi:type="dcterms:W3CDTF">2021-03-24T15:53:46Z</dcterms:created>
  <dcterms:modified xsi:type="dcterms:W3CDTF">2022-12-04T11:59:32Z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2019-12-28T00:00:00Z</vt:filetime>
  </property>
  <property fmtid="{D5CDD505-2E9C-101B-9397-08002B2CF9AE}" pid="3" name="Creator">
    <vt:lpwstr>Microsoft® PowerPoint® 2016</vt:lpwstr>
  </property>
  <property fmtid="{D5CDD505-2E9C-101B-9397-08002B2CF9AE}" pid="4" name="LastSaved">
    <vt:filetime>2021-03-24T00:00:00Z</vt:filetime>
  </property>
</Properties>
</file>